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 id="214748366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18">
          <p15:clr>
            <a:srgbClr val="A4A3A4"/>
          </p15:clr>
        </p15:guide>
        <p15:guide id="2" pos="2880">
          <p15:clr>
            <a:srgbClr val="A4A3A4"/>
          </p15:clr>
        </p15:guide>
      </p15:sldGuideLst>
    </p:ext>
    <p:ext uri="GoogleSlidesCustomDataVersion2">
      <go:slidesCustomData xmlns:go="http://customooxmlschemas.google.com/" r:id="rId30" roundtripDataSignature="AMtx7mgFASY4jHGjx6MJMmLyzxj9YOzDa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C327A53-FFCB-45D0-9F59-6BE3CD50B339}">
  <a:tblStyle styleId="{BC327A53-FFCB-45D0-9F59-6BE3CD50B339}" styleName="Table_0">
    <a:wholeTbl>
      <a:tcTxStyle b="off" i="off">
        <a:font>
          <a:latin typeface="Arial"/>
          <a:ea typeface="Arial"/>
          <a:cs typeface="Arial"/>
        </a:font>
        <a:schemeClr val="dk1"/>
      </a:tcTxStyle>
      <a:tcStyle>
        <a:tcBdr>
          <a:left>
            <a:ln cap="flat" cmpd="sng" w="12700">
              <a:solidFill>
                <a:schemeClr val="accent6"/>
              </a:solidFill>
              <a:prstDash val="solid"/>
              <a:round/>
              <a:headEnd len="sm" w="sm" type="none"/>
              <a:tailEnd len="sm" w="sm" type="none"/>
            </a:ln>
          </a:left>
          <a:right>
            <a:ln cap="flat" cmpd="sng" w="12700">
              <a:solidFill>
                <a:schemeClr val="accent6"/>
              </a:solidFill>
              <a:prstDash val="solid"/>
              <a:round/>
              <a:headEnd len="sm" w="sm" type="none"/>
              <a:tailEnd len="sm" w="sm" type="none"/>
            </a:ln>
          </a:right>
          <a:top>
            <a:ln cap="flat" cmpd="sng" w="12700">
              <a:solidFill>
                <a:schemeClr val="accent6"/>
              </a:solidFill>
              <a:prstDash val="solid"/>
              <a:round/>
              <a:headEnd len="sm" w="sm" type="none"/>
              <a:tailEnd len="sm" w="sm" type="none"/>
            </a:ln>
          </a:top>
          <a:bottom>
            <a:ln cap="flat" cmpd="sng" w="12700">
              <a:solidFill>
                <a:schemeClr val="accent6"/>
              </a:solidFill>
              <a:prstDash val="solid"/>
              <a:round/>
              <a:headEnd len="sm" w="sm" type="none"/>
              <a:tailEnd len="sm" w="sm" type="none"/>
            </a:ln>
          </a:bottom>
          <a:insideH>
            <a:ln cap="flat" cmpd="sng" w="12700">
              <a:solidFill>
                <a:schemeClr val="accent6"/>
              </a:solidFill>
              <a:prstDash val="solid"/>
              <a:round/>
              <a:headEnd len="sm" w="sm" type="none"/>
              <a:tailEnd len="sm" w="sm" type="none"/>
            </a:ln>
          </a:insideH>
          <a:insideV>
            <a:ln cap="flat" cmpd="sng" w="12700">
              <a:solidFill>
                <a:schemeClr val="accent6"/>
              </a:solidFill>
              <a:prstDash val="solid"/>
              <a:round/>
              <a:headEnd len="sm" w="sm" type="none"/>
              <a:tailEnd len="sm" w="sm" type="none"/>
            </a:ln>
          </a:insideV>
        </a:tcBdr>
        <a:fill>
          <a:solidFill>
            <a:srgbClr val="FFFFFF">
              <a:alpha val="0"/>
            </a:srgbClr>
          </a:solidFill>
        </a:fill>
      </a:tcStyle>
    </a:wholeTbl>
    <a:band1H>
      <a:tcTxStyle b="off" i="off"/>
      <a:tcStyle>
        <a:fill>
          <a:solidFill>
            <a:schemeClr val="accent6">
              <a:alpha val="20000"/>
            </a:schemeClr>
          </a:solidFill>
        </a:fill>
      </a:tcStyle>
    </a:band1H>
    <a:band2H>
      <a:tcTxStyle b="off" i="off"/>
    </a:band2H>
    <a:band1V>
      <a:tcTxStyle b="off" i="off"/>
      <a:tcStyle>
        <a:fill>
          <a:solidFill>
            <a:schemeClr val="accent6">
              <a:alpha val="20000"/>
            </a:schemeClr>
          </a:solidFill>
        </a:fill>
      </a:tcStyle>
    </a:band1V>
    <a:band2V>
      <a:tcTxStyle b="off" i="off"/>
    </a:band2V>
    <a:lastCol>
      <a:tcTxStyle b="on" i="off"/>
    </a:lastCol>
    <a:firstCol>
      <a:tcTxStyle b="on" i="off"/>
    </a:firstCol>
    <a:lastRow>
      <a:tcTxStyle b="on" i="off"/>
      <a:tcStyle>
        <a:tcBdr>
          <a:top>
            <a:ln cap="flat" cmpd="sng" w="50800">
              <a:solidFill>
                <a:schemeClr val="accent6"/>
              </a:solidFill>
              <a:prstDash val="solid"/>
              <a:round/>
              <a:headEnd len="sm" w="sm" type="none"/>
              <a:tailEnd len="sm" w="sm" type="none"/>
            </a:ln>
          </a:top>
        </a:tcBdr>
        <a:fill>
          <a:solidFill>
            <a:srgbClr val="FFFFFF">
              <a:alpha val="0"/>
            </a:srgbClr>
          </a:solidFill>
        </a:fill>
      </a:tcStyle>
    </a:lastRow>
    <a:seCell>
      <a:tcTxStyle b="off" i="off"/>
    </a:seCell>
    <a:swCell>
      <a:tcTxStyle b="off" i="off"/>
    </a:swCell>
    <a:firstRow>
      <a:tcTxStyle b="on" i="off"/>
      <a:tcStyle>
        <a:tcBdr>
          <a:bottom>
            <a:ln cap="flat" cmpd="sng" w="25400">
              <a:solidFill>
                <a:schemeClr val="accent6"/>
              </a:solidFill>
              <a:prstDash val="solid"/>
              <a:round/>
              <a:headEnd len="sm" w="sm" type="none"/>
              <a:tailEnd len="sm" w="sm" type="none"/>
            </a:ln>
          </a:bottom>
        </a:tcBdr>
        <a:fill>
          <a:solidFill>
            <a:srgbClr val="FFFFFF">
              <a:alpha val="0"/>
            </a:srgbClr>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18"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0" Type="http://customschemas.google.com/relationships/presentationmetadata" Target="meta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7" name="Google Shape;12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0: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3" name="Google Shape;193;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1: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1" name="Google Shape;20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2: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8" name="Google Shape;208;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7" name="Google Shape;217;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5" name="Google Shape;225;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5" name="Google Shape;235;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2" name="Google Shape;242;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7: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9" name="Google Shape;249;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8: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9" name="Google Shape;25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9: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8" name="Google Shape;268;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6" name="Google Shape;276;p2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1: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2" name="Google Shape;282;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22: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0" name="Google Shape;290;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7: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9" name="Google Shape;16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8: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7" name="Google Shape;17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9: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6" name="Google Shape;18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4"/>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4"/>
          <p:cNvSpPr txBox="1"/>
          <p:nvPr>
            <p:ph idx="1" type="subTitle"/>
          </p:nvPr>
        </p:nvSpPr>
        <p:spPr>
          <a:xfrm>
            <a:off x="1143000" y="2701528"/>
            <a:ext cx="6858000" cy="1241821"/>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14" name="Google Shape;14;p24"/>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2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2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3"/>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3"/>
          <p:cNvSpPr txBox="1"/>
          <p:nvPr>
            <p:ph idx="1" type="body"/>
          </p:nvPr>
        </p:nvSpPr>
        <p:spPr>
          <a:xfrm rot="5400000">
            <a:off x="2940248" y="-942379"/>
            <a:ext cx="3263504"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1" name="Google Shape;71;p3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3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4"/>
          <p:cNvSpPr txBox="1"/>
          <p:nvPr>
            <p:ph type="title"/>
          </p:nvPr>
        </p:nvSpPr>
        <p:spPr>
          <a:xfrm rot="5400000">
            <a:off x="5350073" y="1467445"/>
            <a:ext cx="4358879"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4"/>
          <p:cNvSpPr txBox="1"/>
          <p:nvPr>
            <p:ph idx="1" type="body"/>
          </p:nvPr>
        </p:nvSpPr>
        <p:spPr>
          <a:xfrm rot="5400000">
            <a:off x="1349573" y="-447080"/>
            <a:ext cx="4358879"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7" name="Google Shape;77;p34"/>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4" name="Shape 84"/>
        <p:cNvGrpSpPr/>
        <p:nvPr/>
      </p:nvGrpSpPr>
      <p:grpSpPr>
        <a:xfrm>
          <a:off x="0" y="0"/>
          <a:ext cx="0" cy="0"/>
          <a:chOff x="0" y="0"/>
          <a:chExt cx="0" cy="0"/>
        </a:xfrm>
      </p:grpSpPr>
      <p:sp>
        <p:nvSpPr>
          <p:cNvPr id="85" name="Google Shape;85;p3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86" name="Google Shape;86;p3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87" name="Google Shape;87;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8" name="Shape 88"/>
        <p:cNvGrpSpPr/>
        <p:nvPr/>
      </p:nvGrpSpPr>
      <p:grpSpPr>
        <a:xfrm>
          <a:off x="0" y="0"/>
          <a:ext cx="0" cy="0"/>
          <a:chOff x="0" y="0"/>
          <a:chExt cx="0" cy="0"/>
        </a:xfrm>
      </p:grpSpPr>
      <p:sp>
        <p:nvSpPr>
          <p:cNvPr id="89" name="Google Shape;89;p3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90" name="Google Shape;90;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1" name="Shape 91"/>
        <p:cNvGrpSpPr/>
        <p:nvPr/>
      </p:nvGrpSpPr>
      <p:grpSpPr>
        <a:xfrm>
          <a:off x="0" y="0"/>
          <a:ext cx="0" cy="0"/>
          <a:chOff x="0" y="0"/>
          <a:chExt cx="0" cy="0"/>
        </a:xfrm>
      </p:grpSpPr>
      <p:sp>
        <p:nvSpPr>
          <p:cNvPr id="92" name="Google Shape;92;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3" name="Google Shape;93;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94" name="Google Shape;94;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5" name="Shape 95"/>
        <p:cNvGrpSpPr/>
        <p:nvPr/>
      </p:nvGrpSpPr>
      <p:grpSpPr>
        <a:xfrm>
          <a:off x="0" y="0"/>
          <a:ext cx="0" cy="0"/>
          <a:chOff x="0" y="0"/>
          <a:chExt cx="0" cy="0"/>
        </a:xfrm>
      </p:grpSpPr>
      <p:sp>
        <p:nvSpPr>
          <p:cNvPr id="96" name="Google Shape;96;p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7" name="Google Shape;97;p39"/>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98" name="Google Shape;98;p39"/>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99" name="Google Shape;99;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0" name="Shape 100"/>
        <p:cNvGrpSpPr/>
        <p:nvPr/>
      </p:nvGrpSpPr>
      <p:grpSpPr>
        <a:xfrm>
          <a:off x="0" y="0"/>
          <a:ext cx="0" cy="0"/>
          <a:chOff x="0" y="0"/>
          <a:chExt cx="0" cy="0"/>
        </a:xfrm>
      </p:grpSpPr>
      <p:sp>
        <p:nvSpPr>
          <p:cNvPr id="101" name="Google Shape;101;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2" name="Google Shape;102;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3" name="Shape 103"/>
        <p:cNvGrpSpPr/>
        <p:nvPr/>
      </p:nvGrpSpPr>
      <p:grpSpPr>
        <a:xfrm>
          <a:off x="0" y="0"/>
          <a:ext cx="0" cy="0"/>
          <a:chOff x="0" y="0"/>
          <a:chExt cx="0" cy="0"/>
        </a:xfrm>
      </p:grpSpPr>
      <p:sp>
        <p:nvSpPr>
          <p:cNvPr id="104" name="Google Shape;104;p4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05" name="Google Shape;105;p4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6" name="Google Shape;106;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7" name="Shape 107"/>
        <p:cNvGrpSpPr/>
        <p:nvPr/>
      </p:nvGrpSpPr>
      <p:grpSpPr>
        <a:xfrm>
          <a:off x="0" y="0"/>
          <a:ext cx="0" cy="0"/>
          <a:chOff x="0" y="0"/>
          <a:chExt cx="0" cy="0"/>
        </a:xfrm>
      </p:grpSpPr>
      <p:sp>
        <p:nvSpPr>
          <p:cNvPr id="108" name="Google Shape;108;p42"/>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09" name="Google Shape;10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0" name="Shape 110"/>
        <p:cNvGrpSpPr/>
        <p:nvPr/>
      </p:nvGrpSpPr>
      <p:grpSpPr>
        <a:xfrm>
          <a:off x="0" y="0"/>
          <a:ext cx="0" cy="0"/>
          <a:chOff x="0" y="0"/>
          <a:chExt cx="0" cy="0"/>
        </a:xfrm>
      </p:grpSpPr>
      <p:sp>
        <p:nvSpPr>
          <p:cNvPr id="111" name="Google Shape;111;p4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4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13" name="Google Shape;113;p4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4" name="Google Shape;114;p4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15" name="Google Shape;115;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25"/>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5"/>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0" name="Google Shape;20;p25"/>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5"/>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5"/>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6" name="Shape 116"/>
        <p:cNvGrpSpPr/>
        <p:nvPr/>
      </p:nvGrpSpPr>
      <p:grpSpPr>
        <a:xfrm>
          <a:off x="0" y="0"/>
          <a:ext cx="0" cy="0"/>
          <a:chOff x="0" y="0"/>
          <a:chExt cx="0" cy="0"/>
        </a:xfrm>
      </p:grpSpPr>
      <p:sp>
        <p:nvSpPr>
          <p:cNvPr id="117" name="Google Shape;117;p4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118" name="Google Shape;118;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9" name="Shape 119"/>
        <p:cNvGrpSpPr/>
        <p:nvPr/>
      </p:nvGrpSpPr>
      <p:grpSpPr>
        <a:xfrm>
          <a:off x="0" y="0"/>
          <a:ext cx="0" cy="0"/>
          <a:chOff x="0" y="0"/>
          <a:chExt cx="0" cy="0"/>
        </a:xfrm>
      </p:grpSpPr>
      <p:sp>
        <p:nvSpPr>
          <p:cNvPr id="120" name="Google Shape;120;p4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1" name="Google Shape;121;p4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22" name="Google Shape;122;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3" name="Shape 123"/>
        <p:cNvGrpSpPr/>
        <p:nvPr/>
      </p:nvGrpSpPr>
      <p:grpSpPr>
        <a:xfrm>
          <a:off x="0" y="0"/>
          <a:ext cx="0" cy="0"/>
          <a:chOff x="0" y="0"/>
          <a:chExt cx="0" cy="0"/>
        </a:xfrm>
      </p:grpSpPr>
      <p:sp>
        <p:nvSpPr>
          <p:cNvPr id="124" name="Google Shape;124;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3" name="Shape 23"/>
        <p:cNvGrpSpPr/>
        <p:nvPr/>
      </p:nvGrpSpPr>
      <p:grpSpPr>
        <a:xfrm>
          <a:off x="0" y="0"/>
          <a:ext cx="0" cy="0"/>
          <a:chOff x="0" y="0"/>
          <a:chExt cx="0" cy="0"/>
        </a:xfrm>
      </p:grpSpPr>
      <p:sp>
        <p:nvSpPr>
          <p:cNvPr id="24" name="Google Shape;24;p26"/>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6"/>
          <p:cNvSpPr/>
          <p:nvPr>
            <p:ph idx="2" type="pic"/>
          </p:nvPr>
        </p:nvSpPr>
        <p:spPr>
          <a:xfrm>
            <a:off x="3887391" y="740570"/>
            <a:ext cx="4629150" cy="3655219"/>
          </a:xfrm>
          <a:prstGeom prst="rect">
            <a:avLst/>
          </a:prstGeom>
          <a:noFill/>
          <a:ln>
            <a:noFill/>
          </a:ln>
        </p:spPr>
      </p:sp>
      <p:sp>
        <p:nvSpPr>
          <p:cNvPr id="26" name="Google Shape;26;p26"/>
          <p:cNvSpPr txBox="1"/>
          <p:nvPr>
            <p:ph idx="1"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27" name="Google Shape;27;p26"/>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26"/>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6"/>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sp>
        <p:nvSpPr>
          <p:cNvPr id="31" name="Google Shape;31;p27"/>
          <p:cNvSpPr txBox="1"/>
          <p:nvPr>
            <p:ph type="title"/>
          </p:nvPr>
        </p:nvSpPr>
        <p:spPr>
          <a:xfrm>
            <a:off x="623888" y="1282304"/>
            <a:ext cx="7886700" cy="213955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7"/>
          <p:cNvSpPr txBox="1"/>
          <p:nvPr>
            <p:ph idx="1" type="body"/>
          </p:nvPr>
        </p:nvSpPr>
        <p:spPr>
          <a:xfrm>
            <a:off x="623888" y="3442098"/>
            <a:ext cx="7886700" cy="112514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3" name="Google Shape;33;p27"/>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27"/>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7"/>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28"/>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8"/>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9" name="Google Shape;39;p28"/>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0" name="Google Shape;40;p28"/>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28"/>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8"/>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29"/>
          <p:cNvSpPr txBox="1"/>
          <p:nvPr>
            <p:ph type="title"/>
          </p:nvPr>
        </p:nvSpPr>
        <p:spPr>
          <a:xfrm>
            <a:off x="629841"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9"/>
          <p:cNvSpPr txBox="1"/>
          <p:nvPr>
            <p:ph idx="1" type="body"/>
          </p:nvPr>
        </p:nvSpPr>
        <p:spPr>
          <a:xfrm>
            <a:off x="629842" y="1260872"/>
            <a:ext cx="3868340"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46" name="Google Shape;46;p29"/>
          <p:cNvSpPr txBox="1"/>
          <p:nvPr>
            <p:ph idx="2" type="body"/>
          </p:nvPr>
        </p:nvSpPr>
        <p:spPr>
          <a:xfrm>
            <a:off x="629842" y="1878806"/>
            <a:ext cx="3868340"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7" name="Google Shape;47;p29"/>
          <p:cNvSpPr txBox="1"/>
          <p:nvPr>
            <p:ph idx="3" type="body"/>
          </p:nvPr>
        </p:nvSpPr>
        <p:spPr>
          <a:xfrm>
            <a:off x="4629150" y="1260872"/>
            <a:ext cx="3887391"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48" name="Google Shape;48;p29"/>
          <p:cNvSpPr txBox="1"/>
          <p:nvPr>
            <p:ph idx="4" type="body"/>
          </p:nvPr>
        </p:nvSpPr>
        <p:spPr>
          <a:xfrm>
            <a:off x="4629150" y="1878806"/>
            <a:ext cx="3887391"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9" name="Google Shape;49;p29"/>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29"/>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30"/>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30"/>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0"/>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3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3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32"/>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2"/>
          <p:cNvSpPr txBox="1"/>
          <p:nvPr>
            <p:ph idx="1" type="body"/>
          </p:nvPr>
        </p:nvSpPr>
        <p:spPr>
          <a:xfrm>
            <a:off x="3887391" y="740570"/>
            <a:ext cx="4629150" cy="3655219"/>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64" name="Google Shape;64;p32"/>
          <p:cNvSpPr txBox="1"/>
          <p:nvPr>
            <p:ph idx="2"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65" name="Google Shape;65;p32"/>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2"/>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3"/>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3"/>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8" name="Google Shape;8;p2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2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2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0" name="Shape 80"/>
        <p:cNvGrpSpPr/>
        <p:nvPr/>
      </p:nvGrpSpPr>
      <p:grpSpPr>
        <a:xfrm>
          <a:off x="0" y="0"/>
          <a:ext cx="0" cy="0"/>
          <a:chOff x="0" y="0"/>
          <a:chExt cx="0" cy="0"/>
        </a:xfrm>
      </p:grpSpPr>
      <p:sp>
        <p:nvSpPr>
          <p:cNvPr id="81" name="Google Shape;81;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82" name="Google Shape;82;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3" name="Google Shape;83;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8.png"/><Relationship Id="rId5" Type="http://schemas.openxmlformats.org/officeDocument/2006/relationships/image" Target="../media/image13.png"/><Relationship Id="rId6"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jpg"/><Relationship Id="rId4"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www.kaggle.co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
          <p:cNvSpPr txBox="1"/>
          <p:nvPr/>
        </p:nvSpPr>
        <p:spPr>
          <a:xfrm>
            <a:off x="852014" y="1973492"/>
            <a:ext cx="7896208" cy="364205"/>
          </a:xfrm>
          <a:prstGeom prst="rect">
            <a:avLst/>
          </a:prstGeom>
          <a:noFill/>
          <a:ln>
            <a:noFill/>
          </a:ln>
        </p:spPr>
        <p:txBody>
          <a:bodyPr anchorCtr="0" anchor="b" bIns="45700" lIns="91425" spcFirstLastPara="1" rIns="91425" wrap="square" tIns="45700">
            <a:noAutofit/>
          </a:bodyPr>
          <a:lstStyle/>
          <a:p>
            <a:pPr indent="0" lvl="0" marL="0" marR="0" rtl="0" algn="ctr">
              <a:lnSpc>
                <a:spcPct val="100000"/>
              </a:lnSpc>
              <a:spcBef>
                <a:spcPts val="0"/>
              </a:spcBef>
              <a:spcAft>
                <a:spcPts val="0"/>
              </a:spcAft>
              <a:buClr>
                <a:srgbClr val="A50021"/>
              </a:buClr>
              <a:buSzPts val="3600"/>
              <a:buFont typeface="Arial"/>
              <a:buNone/>
            </a:pPr>
            <a:r>
              <a:rPr b="1" i="0" lang="en-IN" sz="2400" u="none" cap="none" strike="noStrike">
                <a:solidFill>
                  <a:srgbClr val="A50021"/>
                </a:solidFill>
                <a:latin typeface="Times New Roman"/>
                <a:ea typeface="Times New Roman"/>
                <a:cs typeface="Times New Roman"/>
                <a:sym typeface="Times New Roman"/>
              </a:rPr>
              <a:t>RSNA CERVICAL SPINE FRACTURE DETECTION</a:t>
            </a:r>
            <a:endParaRPr b="0" i="0" sz="1400" u="none" cap="none" strike="noStrike">
              <a:solidFill>
                <a:srgbClr val="000000"/>
              </a:solidFill>
              <a:latin typeface="Arial"/>
              <a:ea typeface="Arial"/>
              <a:cs typeface="Arial"/>
              <a:sym typeface="Arial"/>
            </a:endParaRPr>
          </a:p>
        </p:txBody>
      </p:sp>
      <p:sp>
        <p:nvSpPr>
          <p:cNvPr id="130" name="Google Shape;130;p1"/>
          <p:cNvSpPr txBox="1"/>
          <p:nvPr/>
        </p:nvSpPr>
        <p:spPr>
          <a:xfrm>
            <a:off x="852025" y="3603476"/>
            <a:ext cx="25908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IN" sz="1600" u="none" cap="none" strike="noStrike">
                <a:solidFill>
                  <a:srgbClr val="833C0B"/>
                </a:solidFill>
                <a:latin typeface="Times New Roman"/>
                <a:ea typeface="Times New Roman"/>
                <a:cs typeface="Times New Roman"/>
                <a:sym typeface="Times New Roman"/>
              </a:rPr>
              <a:t>Member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n-IN" sz="1600" u="none" cap="none" strike="noStrike">
                <a:solidFill>
                  <a:srgbClr val="385623"/>
                </a:solidFill>
                <a:latin typeface="Times New Roman"/>
                <a:ea typeface="Times New Roman"/>
                <a:cs typeface="Times New Roman"/>
                <a:sym typeface="Times New Roman"/>
              </a:rPr>
              <a:t>1.SreelakshmiA(E7321005)</a:t>
            </a:r>
            <a:endParaRPr b="1" i="0" sz="1600" u="none" cap="none" strike="noStrike">
              <a:solidFill>
                <a:srgbClr val="385623"/>
              </a:solidFill>
              <a:latin typeface="Times New Roman"/>
              <a:ea typeface="Times New Roman"/>
              <a:cs typeface="Times New Roman"/>
              <a:sym typeface="Times New Roman"/>
            </a:endParaRPr>
          </a:p>
        </p:txBody>
      </p:sp>
      <p:sp>
        <p:nvSpPr>
          <p:cNvPr id="131" name="Google Shape;131;p1"/>
          <p:cNvSpPr txBox="1"/>
          <p:nvPr/>
        </p:nvSpPr>
        <p:spPr>
          <a:xfrm>
            <a:off x="6157422" y="3668935"/>
            <a:ext cx="2986577" cy="73862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833C0B"/>
                </a:solidFill>
                <a:latin typeface="Arial"/>
                <a:ea typeface="Arial"/>
                <a:cs typeface="Arial"/>
                <a:sym typeface="Arial"/>
              </a:rPr>
              <a:t>Project Guide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1F3864"/>
                </a:solidFill>
                <a:latin typeface="Arial"/>
                <a:ea typeface="Arial"/>
                <a:cs typeface="Arial"/>
                <a:sym typeface="Arial"/>
              </a:rPr>
              <a:t>1. </a:t>
            </a:r>
            <a:r>
              <a:rPr b="1" i="0" lang="en-IN" sz="1400" u="none" cap="none" strike="noStrike">
                <a:solidFill>
                  <a:srgbClr val="000000"/>
                </a:solidFill>
                <a:latin typeface="Times New Roman"/>
                <a:ea typeface="Times New Roman"/>
                <a:cs typeface="Times New Roman"/>
                <a:sym typeface="Times New Roman"/>
              </a:rPr>
              <a:t>Dr. Pitchumani Angayarkanni </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1F3864"/>
              </a:solidFill>
              <a:latin typeface="Arial"/>
              <a:ea typeface="Arial"/>
              <a:cs typeface="Arial"/>
              <a:sym typeface="Arial"/>
            </a:endParaRPr>
          </a:p>
        </p:txBody>
      </p:sp>
      <p:sp>
        <p:nvSpPr>
          <p:cNvPr id="132" name="Google Shape;132;p1"/>
          <p:cNvSpPr txBox="1"/>
          <p:nvPr/>
        </p:nvSpPr>
        <p:spPr>
          <a:xfrm>
            <a:off x="3587362" y="2494388"/>
            <a:ext cx="1978427" cy="30008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solidFill>
                  <a:schemeClr val="dk1"/>
                </a:solidFill>
                <a:latin typeface="Arial"/>
                <a:ea typeface="Arial"/>
                <a:cs typeface="Arial"/>
                <a:sym typeface="Arial"/>
              </a:rPr>
              <a:t>INT Internship </a:t>
            </a:r>
            <a:endParaRPr b="0" i="0" sz="1400" u="none" cap="none" strike="noStrike">
              <a:solidFill>
                <a:srgbClr val="000000"/>
              </a:solidFill>
              <a:latin typeface="Arial"/>
              <a:ea typeface="Arial"/>
              <a:cs typeface="Arial"/>
              <a:sym typeface="Arial"/>
            </a:endParaRPr>
          </a:p>
        </p:txBody>
      </p:sp>
      <p:sp>
        <p:nvSpPr>
          <p:cNvPr id="133" name="Google Shape;133;p1"/>
          <p:cNvSpPr txBox="1"/>
          <p:nvPr/>
        </p:nvSpPr>
        <p:spPr>
          <a:xfrm>
            <a:off x="3668547" y="3080951"/>
            <a:ext cx="18069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IN" sz="2000" u="none" cap="none" strike="noStrike">
                <a:latin typeface="Arial"/>
                <a:ea typeface="Arial"/>
                <a:cs typeface="Arial"/>
                <a:sym typeface="Arial"/>
              </a:rPr>
              <a:t>Final Review</a:t>
            </a:r>
            <a:r>
              <a:rPr b="1" i="0" lang="en-IN" sz="2000" u="none" cap="none" strike="noStrike">
                <a:solidFill>
                  <a:srgbClr val="FF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pic>
        <p:nvPicPr>
          <p:cNvPr id="134" name="Google Shape;134;p1"/>
          <p:cNvPicPr preferRelativeResize="0"/>
          <p:nvPr/>
        </p:nvPicPr>
        <p:blipFill rotWithShape="1">
          <a:blip r:embed="rId3">
            <a:alphaModFix/>
          </a:blip>
          <a:srcRect b="0" l="0" r="0" t="0"/>
          <a:stretch/>
        </p:blipFill>
        <p:spPr>
          <a:xfrm>
            <a:off x="1414960" y="595476"/>
            <a:ext cx="6314078" cy="8580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
        <p:nvSpPr>
          <p:cNvPr id="196" name="Google Shape;196;p10"/>
          <p:cNvSpPr txBox="1"/>
          <p:nvPr>
            <p:ph type="title"/>
          </p:nvPr>
        </p:nvSpPr>
        <p:spPr>
          <a:xfrm>
            <a:off x="268585" y="126014"/>
            <a:ext cx="3890459" cy="615745"/>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a:solidFill>
                  <a:srgbClr val="A50021"/>
                </a:solidFill>
                <a:latin typeface="Times New Roman"/>
                <a:ea typeface="Times New Roman"/>
                <a:cs typeface="Times New Roman"/>
                <a:sym typeface="Times New Roman"/>
              </a:rPr>
              <a:t>Proposed Architecture </a:t>
            </a:r>
            <a:endParaRPr/>
          </a:p>
        </p:txBody>
      </p:sp>
      <p:sp>
        <p:nvSpPr>
          <p:cNvPr id="197" name="Google Shape;197;p10"/>
          <p:cNvSpPr txBox="1"/>
          <p:nvPr>
            <p:ph idx="1" type="body"/>
          </p:nvPr>
        </p:nvSpPr>
        <p:spPr>
          <a:xfrm>
            <a:off x="364370" y="842501"/>
            <a:ext cx="5874198" cy="3412409"/>
          </a:xfrm>
          <a:prstGeom prst="rect">
            <a:avLst/>
          </a:prstGeom>
          <a:noFill/>
          <a:ln>
            <a:noFill/>
          </a:ln>
        </p:spPr>
        <p:txBody>
          <a:bodyPr anchorCtr="0" anchor="t" bIns="45700" lIns="91425" spcFirstLastPara="1" rIns="91425" wrap="square" tIns="45700">
            <a:normAutofit lnSpcReduction="10000"/>
          </a:bodyPr>
          <a:lstStyle/>
          <a:p>
            <a:pPr indent="0" lvl="0" marL="0" marR="0" rtl="0" algn="just">
              <a:lnSpc>
                <a:spcPct val="107000"/>
              </a:lnSpc>
              <a:spcBef>
                <a:spcPts val="0"/>
              </a:spcBef>
              <a:spcAft>
                <a:spcPts val="0"/>
              </a:spcAft>
              <a:buSzPts val="1200"/>
              <a:buNone/>
            </a:pPr>
            <a:r>
              <a:rPr b="1" lang="en-IN" sz="1400">
                <a:latin typeface="Times New Roman"/>
                <a:ea typeface="Times New Roman"/>
                <a:cs typeface="Times New Roman"/>
                <a:sym typeface="Times New Roman"/>
              </a:rPr>
              <a:t>Data Source:</a:t>
            </a:r>
            <a:endParaRPr/>
          </a:p>
          <a:p>
            <a:pPr indent="-76200" lvl="0" marL="0" marR="0" rtl="0" algn="just">
              <a:lnSpc>
                <a:spcPct val="107000"/>
              </a:lnSpc>
              <a:spcBef>
                <a:spcPts val="800"/>
              </a:spcBef>
              <a:spcAft>
                <a:spcPts val="0"/>
              </a:spcAft>
              <a:buSzPts val="1200"/>
              <a:buFont typeface="Arial"/>
              <a:buChar char="•"/>
            </a:pPr>
            <a:r>
              <a:rPr lang="en-IN" sz="1400">
                <a:latin typeface="Times New Roman"/>
                <a:ea typeface="Times New Roman"/>
                <a:cs typeface="Times New Roman"/>
                <a:sym typeface="Times New Roman"/>
              </a:rPr>
              <a:t>Source - RSNA / KAGGLE</a:t>
            </a:r>
            <a:endParaRPr sz="1400">
              <a:latin typeface="Calibri"/>
              <a:ea typeface="Calibri"/>
              <a:cs typeface="Calibri"/>
              <a:sym typeface="Calibri"/>
            </a:endParaRPr>
          </a:p>
          <a:p>
            <a:pPr indent="-76200" lvl="0" marL="0" marR="0" rtl="0" algn="l">
              <a:lnSpc>
                <a:spcPct val="107000"/>
              </a:lnSpc>
              <a:spcBef>
                <a:spcPts val="800"/>
              </a:spcBef>
              <a:spcAft>
                <a:spcPts val="0"/>
              </a:spcAft>
              <a:buSzPts val="1200"/>
              <a:buFont typeface="Arial"/>
              <a:buChar char="•"/>
            </a:pPr>
            <a:r>
              <a:rPr lang="en-IN" sz="1400">
                <a:solidFill>
                  <a:srgbClr val="202124"/>
                </a:solidFill>
                <a:latin typeface="Times New Roman"/>
                <a:ea typeface="Times New Roman"/>
                <a:cs typeface="Times New Roman"/>
                <a:sym typeface="Times New Roman"/>
              </a:rPr>
              <a:t>RSNA cervical spine fracture projects typically involve the use of large datasets of medical images, such as X-rays, CT scans, or MRI scans, to train machine learning models. These models are then tested and evaluated on a separate set of images to determine their accuracy and reliability in detecting cervical fractures.</a:t>
            </a:r>
            <a:endParaRPr/>
          </a:p>
          <a:p>
            <a:pPr indent="-76200" lvl="0" marL="0" marR="0" rtl="0" algn="l">
              <a:lnSpc>
                <a:spcPct val="107000"/>
              </a:lnSpc>
              <a:spcBef>
                <a:spcPts val="800"/>
              </a:spcBef>
              <a:spcAft>
                <a:spcPts val="0"/>
              </a:spcAft>
              <a:buSzPts val="1200"/>
              <a:buFont typeface="Arial"/>
              <a:buChar char="•"/>
            </a:pPr>
            <a:r>
              <a:rPr b="1" lang="en-IN" sz="1400">
                <a:latin typeface="Times New Roman"/>
                <a:ea typeface="Times New Roman"/>
                <a:cs typeface="Times New Roman"/>
                <a:sym typeface="Times New Roman"/>
              </a:rPr>
              <a:t>Data preparation </a:t>
            </a:r>
            <a:r>
              <a:rPr lang="en-IN" sz="1400">
                <a:latin typeface="Times New Roman"/>
                <a:ea typeface="Times New Roman"/>
                <a:cs typeface="Times New Roman"/>
                <a:sym typeface="Times New Roman"/>
              </a:rPr>
              <a:t>is the process of organizing, cleaning, and structuring data to make it suitable for analysis. </a:t>
            </a:r>
            <a:endParaRPr/>
          </a:p>
          <a:p>
            <a:pPr indent="-76200" lvl="0" marL="0" marR="0" rtl="0" algn="l">
              <a:lnSpc>
                <a:spcPct val="107000"/>
              </a:lnSpc>
              <a:spcBef>
                <a:spcPts val="800"/>
              </a:spcBef>
              <a:spcAft>
                <a:spcPts val="0"/>
              </a:spcAft>
              <a:buSzPts val="1200"/>
              <a:buFont typeface="Arial"/>
              <a:buChar char="•"/>
            </a:pPr>
            <a:r>
              <a:rPr b="1" lang="en-IN" sz="1400">
                <a:latin typeface="Times New Roman"/>
                <a:ea typeface="Times New Roman"/>
                <a:cs typeface="Times New Roman"/>
                <a:sym typeface="Times New Roman"/>
              </a:rPr>
              <a:t>Model Building </a:t>
            </a:r>
            <a:r>
              <a:rPr lang="en-IN" sz="1400">
                <a:latin typeface="Times New Roman"/>
                <a:ea typeface="Times New Roman"/>
                <a:cs typeface="Times New Roman"/>
                <a:sym typeface="Times New Roman"/>
              </a:rPr>
              <a:t>Involves model selection, training &amp; Evaluation</a:t>
            </a:r>
            <a:endParaRPr sz="1100">
              <a:latin typeface="Times New Roman"/>
              <a:ea typeface="Times New Roman"/>
              <a:cs typeface="Times New Roman"/>
              <a:sym typeface="Times New Roman"/>
            </a:endParaRPr>
          </a:p>
          <a:p>
            <a:pPr indent="-76200" lvl="0" marL="0" marR="0" rtl="0" algn="l">
              <a:lnSpc>
                <a:spcPct val="107000"/>
              </a:lnSpc>
              <a:spcBef>
                <a:spcPts val="800"/>
              </a:spcBef>
              <a:spcAft>
                <a:spcPts val="800"/>
              </a:spcAft>
              <a:buSzPts val="1200"/>
              <a:buFont typeface="Arial"/>
              <a:buChar char="•"/>
            </a:pPr>
            <a:r>
              <a:rPr b="1" lang="en-IN" sz="1400">
                <a:latin typeface="Times New Roman"/>
                <a:ea typeface="Times New Roman"/>
                <a:cs typeface="Times New Roman"/>
                <a:sym typeface="Times New Roman"/>
              </a:rPr>
              <a:t>Prediction </a:t>
            </a:r>
            <a:r>
              <a:rPr lang="en-IN" sz="1400">
                <a:latin typeface="Times New Roman"/>
                <a:ea typeface="Times New Roman"/>
                <a:cs typeface="Times New Roman"/>
                <a:sym typeface="Times New Roman"/>
              </a:rPr>
              <a:t>is the forecasted result of the RSNA dataset, i.e. Whether the patient’s spine is fractured or not using the trained CT scan images.</a:t>
            </a:r>
            <a:endParaRPr sz="2000">
              <a:latin typeface="Calibri"/>
              <a:ea typeface="Calibri"/>
              <a:cs typeface="Calibri"/>
              <a:sym typeface="Calibri"/>
            </a:endParaRPr>
          </a:p>
        </p:txBody>
      </p:sp>
      <p:pic>
        <p:nvPicPr>
          <p:cNvPr id="198" name="Google Shape;198;p10"/>
          <p:cNvPicPr preferRelativeResize="0"/>
          <p:nvPr>
            <p:ph idx="2" type="pic"/>
          </p:nvPr>
        </p:nvPicPr>
        <p:blipFill rotWithShape="1">
          <a:blip r:embed="rId3">
            <a:alphaModFix/>
          </a:blip>
          <a:srcRect b="4128" l="11930" r="12650" t="3844"/>
          <a:stretch/>
        </p:blipFill>
        <p:spPr>
          <a:xfrm>
            <a:off x="6607276" y="741759"/>
            <a:ext cx="2172354" cy="301539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
        <p:nvSpPr>
          <p:cNvPr id="204" name="Google Shape;204;p11"/>
          <p:cNvSpPr txBox="1"/>
          <p:nvPr>
            <p:ph type="title"/>
          </p:nvPr>
        </p:nvSpPr>
        <p:spPr>
          <a:xfrm>
            <a:off x="534056" y="226306"/>
            <a:ext cx="3492254" cy="422623"/>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a:solidFill>
                  <a:srgbClr val="A50021"/>
                </a:solidFill>
                <a:latin typeface="Times New Roman"/>
                <a:ea typeface="Times New Roman"/>
                <a:cs typeface="Times New Roman"/>
                <a:sym typeface="Times New Roman"/>
              </a:rPr>
              <a:t>Work Flow/Methodology </a:t>
            </a:r>
            <a:endParaRPr/>
          </a:p>
        </p:txBody>
      </p:sp>
      <p:pic>
        <p:nvPicPr>
          <p:cNvPr id="205" name="Google Shape;205;p11"/>
          <p:cNvPicPr preferRelativeResize="0"/>
          <p:nvPr>
            <p:ph idx="2" type="pic"/>
          </p:nvPr>
        </p:nvPicPr>
        <p:blipFill rotWithShape="1">
          <a:blip r:embed="rId3">
            <a:alphaModFix/>
          </a:blip>
          <a:srcRect b="0" l="0" r="0" t="0"/>
          <a:stretch/>
        </p:blipFill>
        <p:spPr>
          <a:xfrm>
            <a:off x="1982676" y="1000955"/>
            <a:ext cx="4629150" cy="36556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
        <p:nvSpPr>
          <p:cNvPr id="211" name="Google Shape;211;p12"/>
          <p:cNvSpPr txBox="1"/>
          <p:nvPr>
            <p:ph type="title"/>
          </p:nvPr>
        </p:nvSpPr>
        <p:spPr>
          <a:xfrm>
            <a:off x="622546" y="725436"/>
            <a:ext cx="2681093" cy="636024"/>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a:solidFill>
                  <a:srgbClr val="A50021"/>
                </a:solidFill>
                <a:latin typeface="Times New Roman"/>
                <a:ea typeface="Times New Roman"/>
                <a:cs typeface="Times New Roman"/>
                <a:sym typeface="Times New Roman"/>
              </a:rPr>
              <a:t>Data Preparation:</a:t>
            </a:r>
            <a:endParaRPr/>
          </a:p>
        </p:txBody>
      </p:sp>
      <p:sp>
        <p:nvSpPr>
          <p:cNvPr id="212" name="Google Shape;212;p12"/>
          <p:cNvSpPr txBox="1"/>
          <p:nvPr>
            <p:ph idx="1" type="body"/>
          </p:nvPr>
        </p:nvSpPr>
        <p:spPr>
          <a:xfrm>
            <a:off x="469723" y="1884038"/>
            <a:ext cx="7886100" cy="2542200"/>
          </a:xfrm>
          <a:prstGeom prst="rect">
            <a:avLst/>
          </a:prstGeom>
          <a:noFill/>
          <a:ln>
            <a:noFill/>
          </a:ln>
        </p:spPr>
        <p:txBody>
          <a:bodyPr anchorCtr="0" anchor="t" bIns="45700" lIns="91425" spcFirstLastPara="1" rIns="91425" wrap="square" tIns="45700">
            <a:normAutofit fontScale="92500" lnSpcReduction="20000"/>
          </a:bodyPr>
          <a:lstStyle/>
          <a:p>
            <a:pPr indent="-228600" lvl="0" marL="457200" rtl="0" algn="just">
              <a:lnSpc>
                <a:spcPct val="90000"/>
              </a:lnSpc>
              <a:spcBef>
                <a:spcPts val="750"/>
              </a:spcBef>
              <a:spcAft>
                <a:spcPts val="0"/>
              </a:spcAft>
              <a:buSzPct val="68278"/>
              <a:buNone/>
            </a:pPr>
            <a:r>
              <a:rPr lang="en-IN" sz="1900">
                <a:latin typeface="Times New Roman"/>
                <a:ea typeface="Times New Roman"/>
                <a:cs typeface="Times New Roman"/>
                <a:sym typeface="Times New Roman"/>
              </a:rPr>
              <a:t>Data preparation is the process of organizing, cleaning, and structuring data </a:t>
            </a:r>
            <a:endParaRPr/>
          </a:p>
          <a:p>
            <a:pPr indent="-228600" lvl="0" marL="457200" rtl="0" algn="just">
              <a:lnSpc>
                <a:spcPct val="90000"/>
              </a:lnSpc>
              <a:spcBef>
                <a:spcPts val="750"/>
              </a:spcBef>
              <a:spcAft>
                <a:spcPts val="0"/>
              </a:spcAft>
              <a:buSzPct val="68278"/>
              <a:buNone/>
            </a:pPr>
            <a:r>
              <a:rPr lang="en-IN" sz="1900">
                <a:latin typeface="Times New Roman"/>
                <a:ea typeface="Times New Roman"/>
                <a:cs typeface="Times New Roman"/>
                <a:sym typeface="Times New Roman"/>
              </a:rPr>
              <a:t>to make it suitable for analysis. It is a key step in the data science process, as </a:t>
            </a:r>
            <a:endParaRPr/>
          </a:p>
          <a:p>
            <a:pPr indent="-228600" lvl="0" marL="457200" rtl="0" algn="just">
              <a:lnSpc>
                <a:spcPct val="90000"/>
              </a:lnSpc>
              <a:spcBef>
                <a:spcPts val="750"/>
              </a:spcBef>
              <a:spcAft>
                <a:spcPts val="0"/>
              </a:spcAft>
              <a:buSzPct val="68278"/>
              <a:buNone/>
            </a:pPr>
            <a:r>
              <a:rPr lang="en-IN" sz="1900">
                <a:latin typeface="Times New Roman"/>
                <a:ea typeface="Times New Roman"/>
                <a:cs typeface="Times New Roman"/>
                <a:sym typeface="Times New Roman"/>
              </a:rPr>
              <a:t>it ensures the data is reliable and accurate and enables more complex analysis </a:t>
            </a:r>
            <a:endParaRPr/>
          </a:p>
          <a:p>
            <a:pPr indent="-228600" lvl="0" marL="457200" rtl="0" algn="just">
              <a:lnSpc>
                <a:spcPct val="90000"/>
              </a:lnSpc>
              <a:spcBef>
                <a:spcPts val="750"/>
              </a:spcBef>
              <a:spcAft>
                <a:spcPts val="0"/>
              </a:spcAft>
              <a:buSzPct val="68278"/>
              <a:buNone/>
            </a:pPr>
            <a:r>
              <a:rPr lang="en-IN" sz="1900">
                <a:latin typeface="Times New Roman"/>
                <a:ea typeface="Times New Roman"/>
                <a:cs typeface="Times New Roman"/>
                <a:sym typeface="Times New Roman"/>
              </a:rPr>
              <a:t>to be performed. Data preparation involves such activities as data cleansing, data </a:t>
            </a:r>
            <a:endParaRPr/>
          </a:p>
          <a:p>
            <a:pPr indent="-228600" lvl="0" marL="457200" rtl="0" algn="just">
              <a:lnSpc>
                <a:spcPct val="90000"/>
              </a:lnSpc>
              <a:spcBef>
                <a:spcPts val="750"/>
              </a:spcBef>
              <a:spcAft>
                <a:spcPts val="0"/>
              </a:spcAft>
              <a:buSzPct val="68278"/>
              <a:buNone/>
            </a:pPr>
            <a:r>
              <a:rPr lang="en-IN" sz="1900">
                <a:latin typeface="Times New Roman"/>
                <a:ea typeface="Times New Roman"/>
                <a:cs typeface="Times New Roman"/>
                <a:sym typeface="Times New Roman"/>
              </a:rPr>
              <a:t>integration, and data transformation. Data cleansing involves identifying and </a:t>
            </a:r>
            <a:endParaRPr/>
          </a:p>
          <a:p>
            <a:pPr indent="-228600" lvl="0" marL="457200" rtl="0" algn="just">
              <a:lnSpc>
                <a:spcPct val="90000"/>
              </a:lnSpc>
              <a:spcBef>
                <a:spcPts val="750"/>
              </a:spcBef>
              <a:spcAft>
                <a:spcPts val="0"/>
              </a:spcAft>
              <a:buSzPct val="68278"/>
              <a:buNone/>
            </a:pPr>
            <a:r>
              <a:rPr lang="en-IN" sz="1900">
                <a:latin typeface="Times New Roman"/>
                <a:ea typeface="Times New Roman"/>
                <a:cs typeface="Times New Roman"/>
                <a:sym typeface="Times New Roman"/>
              </a:rPr>
              <a:t>removing inconsistencies and outliers, while data integration involves combining </a:t>
            </a:r>
            <a:endParaRPr/>
          </a:p>
          <a:p>
            <a:pPr indent="-228600" lvl="0" marL="457200" rtl="0" algn="just">
              <a:lnSpc>
                <a:spcPct val="90000"/>
              </a:lnSpc>
              <a:spcBef>
                <a:spcPts val="750"/>
              </a:spcBef>
              <a:spcAft>
                <a:spcPts val="0"/>
              </a:spcAft>
              <a:buSzPct val="68278"/>
              <a:buNone/>
            </a:pPr>
            <a:r>
              <a:rPr lang="en-IN" sz="1900">
                <a:latin typeface="Times New Roman"/>
                <a:ea typeface="Times New Roman"/>
                <a:cs typeface="Times New Roman"/>
                <a:sym typeface="Times New Roman"/>
              </a:rPr>
              <a:t>data from different sources. Data transformation is the process of converting data </a:t>
            </a:r>
            <a:endParaRPr/>
          </a:p>
          <a:p>
            <a:pPr indent="-228600" lvl="0" marL="457200" rtl="0" algn="just">
              <a:lnSpc>
                <a:spcPct val="90000"/>
              </a:lnSpc>
              <a:spcBef>
                <a:spcPts val="750"/>
              </a:spcBef>
              <a:spcAft>
                <a:spcPts val="0"/>
              </a:spcAft>
              <a:buSzPct val="68278"/>
              <a:buNone/>
            </a:pPr>
            <a:r>
              <a:rPr lang="en-IN" sz="1900">
                <a:latin typeface="Times New Roman"/>
                <a:ea typeface="Times New Roman"/>
                <a:cs typeface="Times New Roman"/>
                <a:sym typeface="Times New Roman"/>
              </a:rPr>
              <a:t>into a format that is suitable for analysis</a:t>
            </a:r>
            <a:endParaRPr/>
          </a:p>
        </p:txBody>
      </p:sp>
      <p:sp>
        <p:nvSpPr>
          <p:cNvPr id="213" name="Google Shape;213;p12"/>
          <p:cNvSpPr/>
          <p:nvPr/>
        </p:nvSpPr>
        <p:spPr>
          <a:xfrm flipH="1" rot="10800000">
            <a:off x="306623" y="1699507"/>
            <a:ext cx="247650" cy="167640"/>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214" name="Google Shape;214;p12"/>
          <p:cNvPicPr preferRelativeResize="0"/>
          <p:nvPr/>
        </p:nvPicPr>
        <p:blipFill rotWithShape="1">
          <a:blip r:embed="rId3">
            <a:alphaModFix/>
          </a:blip>
          <a:srcRect b="0" l="0" r="0" t="0"/>
          <a:stretch/>
        </p:blipFill>
        <p:spPr>
          <a:xfrm>
            <a:off x="6386850" y="0"/>
            <a:ext cx="2473575" cy="18671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3"/>
          <p:cNvSpPr txBox="1"/>
          <p:nvPr>
            <p:ph type="title"/>
          </p:nvPr>
        </p:nvSpPr>
        <p:spPr>
          <a:xfrm>
            <a:off x="363343" y="346587"/>
            <a:ext cx="2948940" cy="415782"/>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r>
              <a:rPr b="1" lang="en-IN">
                <a:solidFill>
                  <a:srgbClr val="A50021"/>
                </a:solidFill>
                <a:latin typeface="Times New Roman"/>
                <a:ea typeface="Times New Roman"/>
                <a:cs typeface="Times New Roman"/>
                <a:sym typeface="Times New Roman"/>
              </a:rPr>
              <a:t>Data Preprocessing:</a:t>
            </a:r>
            <a:endParaRPr/>
          </a:p>
        </p:txBody>
      </p:sp>
      <p:sp>
        <p:nvSpPr>
          <p:cNvPr id="220" name="Google Shape;220;p13"/>
          <p:cNvSpPr txBox="1"/>
          <p:nvPr>
            <p:ph idx="1" type="body"/>
          </p:nvPr>
        </p:nvSpPr>
        <p:spPr>
          <a:xfrm>
            <a:off x="189109" y="815339"/>
            <a:ext cx="4917520" cy="3852525"/>
          </a:xfrm>
          <a:prstGeom prst="rect">
            <a:avLst/>
          </a:prstGeom>
          <a:noFill/>
          <a:ln>
            <a:noFill/>
          </a:ln>
        </p:spPr>
        <p:txBody>
          <a:bodyPr anchorCtr="0" anchor="t" bIns="45700" lIns="91425" spcFirstLastPara="1" rIns="91425" wrap="square" tIns="45700">
            <a:noAutofit/>
          </a:bodyPr>
          <a:lstStyle/>
          <a:p>
            <a:pPr indent="0" lvl="0" marL="0" marR="0" rtl="0" algn="l">
              <a:lnSpc>
                <a:spcPct val="107000"/>
              </a:lnSpc>
              <a:spcBef>
                <a:spcPts val="0"/>
              </a:spcBef>
              <a:spcAft>
                <a:spcPts val="0"/>
              </a:spcAft>
              <a:buSzPts val="1200"/>
              <a:buNone/>
            </a:pPr>
            <a:r>
              <a:rPr lang="en-IN" sz="1600">
                <a:latin typeface="Times New Roman"/>
                <a:ea typeface="Times New Roman"/>
                <a:cs typeface="Times New Roman"/>
                <a:sym typeface="Times New Roman"/>
              </a:rPr>
              <a:t>Analysing the RSNA CT scans it contains patients CT scans folders with the images.</a:t>
            </a:r>
            <a:endParaRPr sz="1600">
              <a:latin typeface="Calibri"/>
              <a:ea typeface="Calibri"/>
              <a:cs typeface="Calibri"/>
              <a:sym typeface="Calibri"/>
            </a:endParaRPr>
          </a:p>
          <a:p>
            <a:pPr indent="0" lvl="0" marL="0" marR="0" rtl="0" algn="l">
              <a:lnSpc>
                <a:spcPct val="107000"/>
              </a:lnSpc>
              <a:spcBef>
                <a:spcPts val="0"/>
              </a:spcBef>
              <a:spcAft>
                <a:spcPts val="0"/>
              </a:spcAft>
              <a:buSzPts val="1200"/>
              <a:buNone/>
            </a:pPr>
            <a:r>
              <a:rPr lang="en-IN" sz="1600">
                <a:latin typeface="Times New Roman"/>
                <a:ea typeface="Times New Roman"/>
                <a:cs typeface="Times New Roman"/>
                <a:sym typeface="Times New Roman"/>
              </a:rPr>
              <a:t> </a:t>
            </a:r>
            <a:endParaRPr sz="1600">
              <a:latin typeface="Calibri"/>
              <a:ea typeface="Calibri"/>
              <a:cs typeface="Calibri"/>
              <a:sym typeface="Calibri"/>
            </a:endParaRPr>
          </a:p>
          <a:p>
            <a:pPr indent="0" lvl="0" marL="0" marR="0" rtl="0" algn="l">
              <a:lnSpc>
                <a:spcPct val="107000"/>
              </a:lnSpc>
              <a:spcBef>
                <a:spcPts val="0"/>
              </a:spcBef>
              <a:spcAft>
                <a:spcPts val="0"/>
              </a:spcAft>
              <a:buSzPts val="1200"/>
              <a:buNone/>
            </a:pPr>
            <a:r>
              <a:rPr lang="en-IN" sz="1600">
                <a:latin typeface="Times New Roman"/>
                <a:ea typeface="Times New Roman"/>
                <a:cs typeface="Times New Roman"/>
                <a:sym typeface="Times New Roman"/>
              </a:rPr>
              <a:t>Two folders found :</a:t>
            </a:r>
            <a:endParaRPr sz="1600">
              <a:latin typeface="Calibri"/>
              <a:ea typeface="Calibri"/>
              <a:cs typeface="Calibri"/>
              <a:sym typeface="Calibri"/>
            </a:endParaRPr>
          </a:p>
          <a:p>
            <a:pPr indent="-571500" lvl="0" marL="571500" marR="0" rtl="0" algn="l">
              <a:lnSpc>
                <a:spcPct val="107000"/>
              </a:lnSpc>
              <a:spcBef>
                <a:spcPts val="0"/>
              </a:spcBef>
              <a:spcAft>
                <a:spcPts val="0"/>
              </a:spcAft>
              <a:buSzPts val="1200"/>
              <a:buFont typeface="Arial"/>
              <a:buChar char="•"/>
            </a:pPr>
            <a:r>
              <a:rPr lang="en-IN" sz="1600">
                <a:latin typeface="Times New Roman"/>
                <a:ea typeface="Times New Roman"/>
                <a:cs typeface="Times New Roman"/>
                <a:sym typeface="Times New Roman"/>
              </a:rPr>
              <a:t>Train_images</a:t>
            </a:r>
            <a:endParaRPr sz="1600">
              <a:latin typeface="Calibri"/>
              <a:ea typeface="Calibri"/>
              <a:cs typeface="Calibri"/>
              <a:sym typeface="Calibri"/>
            </a:endParaRPr>
          </a:p>
          <a:p>
            <a:pPr indent="-571500" lvl="0" marL="571500" marR="0" rtl="0" algn="l">
              <a:lnSpc>
                <a:spcPct val="107000"/>
              </a:lnSpc>
              <a:spcBef>
                <a:spcPts val="0"/>
              </a:spcBef>
              <a:spcAft>
                <a:spcPts val="0"/>
              </a:spcAft>
              <a:buSzPts val="1200"/>
              <a:buFont typeface="Arial"/>
              <a:buChar char="•"/>
            </a:pPr>
            <a:r>
              <a:rPr lang="en-IN" sz="1600">
                <a:latin typeface="Times New Roman"/>
                <a:ea typeface="Times New Roman"/>
                <a:cs typeface="Times New Roman"/>
                <a:sym typeface="Times New Roman"/>
              </a:rPr>
              <a:t>Test_images</a:t>
            </a:r>
            <a:endParaRPr sz="1600">
              <a:latin typeface="Calibri"/>
              <a:ea typeface="Calibri"/>
              <a:cs typeface="Calibri"/>
              <a:sym typeface="Calibri"/>
            </a:endParaRPr>
          </a:p>
          <a:p>
            <a:pPr indent="0" lvl="0" marL="0" marR="0" rtl="0" algn="l">
              <a:lnSpc>
                <a:spcPct val="107000"/>
              </a:lnSpc>
              <a:spcBef>
                <a:spcPts val="0"/>
              </a:spcBef>
              <a:spcAft>
                <a:spcPts val="0"/>
              </a:spcAft>
              <a:buSzPts val="1200"/>
              <a:buNone/>
            </a:pPr>
            <a:r>
              <a:rPr lang="en-IN" sz="1600">
                <a:latin typeface="Times New Roman"/>
                <a:ea typeface="Times New Roman"/>
                <a:cs typeface="Times New Roman"/>
                <a:sym typeface="Times New Roman"/>
              </a:rPr>
              <a:t> </a:t>
            </a:r>
            <a:endParaRPr sz="1600">
              <a:latin typeface="Calibri"/>
              <a:ea typeface="Calibri"/>
              <a:cs typeface="Calibri"/>
              <a:sym typeface="Calibri"/>
            </a:endParaRPr>
          </a:p>
          <a:p>
            <a:pPr indent="0" lvl="0" marL="0" marR="0" rtl="0" algn="l">
              <a:lnSpc>
                <a:spcPct val="107000"/>
              </a:lnSpc>
              <a:spcBef>
                <a:spcPts val="0"/>
              </a:spcBef>
              <a:spcAft>
                <a:spcPts val="0"/>
              </a:spcAft>
              <a:buSzPts val="1200"/>
              <a:buNone/>
            </a:pPr>
            <a:r>
              <a:rPr lang="en-IN" sz="1600">
                <a:latin typeface="Times New Roman"/>
                <a:ea typeface="Times New Roman"/>
                <a:cs typeface="Times New Roman"/>
                <a:sym typeface="Times New Roman"/>
              </a:rPr>
              <a:t>Train_images folders:</a:t>
            </a:r>
            <a:endParaRPr/>
          </a:p>
          <a:p>
            <a:pPr indent="0" lvl="0" marL="0" marR="0" rtl="0" algn="l">
              <a:lnSpc>
                <a:spcPct val="107000"/>
              </a:lnSpc>
              <a:spcBef>
                <a:spcPts val="0"/>
              </a:spcBef>
              <a:spcAft>
                <a:spcPts val="0"/>
              </a:spcAft>
              <a:buSzPts val="1200"/>
              <a:buNone/>
            </a:pPr>
            <a:r>
              <a:t/>
            </a:r>
            <a:endParaRPr sz="1600">
              <a:latin typeface="Calibri"/>
              <a:ea typeface="Calibri"/>
              <a:cs typeface="Calibri"/>
              <a:sym typeface="Calibri"/>
            </a:endParaRPr>
          </a:p>
          <a:p>
            <a:pPr indent="0" lvl="0" marL="0" marR="0" rtl="0" algn="l">
              <a:lnSpc>
                <a:spcPct val="107000"/>
              </a:lnSpc>
              <a:spcBef>
                <a:spcPts val="0"/>
              </a:spcBef>
              <a:spcAft>
                <a:spcPts val="0"/>
              </a:spcAft>
              <a:buSzPts val="1200"/>
              <a:buNone/>
            </a:pPr>
            <a:r>
              <a:rPr lang="en-IN" sz="1600">
                <a:latin typeface="Times New Roman"/>
                <a:ea typeface="Times New Roman"/>
                <a:cs typeface="Times New Roman"/>
                <a:sym typeface="Times New Roman"/>
              </a:rPr>
              <a:t>It contains all the CT scans of the patients (fractured and not fractured).</a:t>
            </a:r>
            <a:endParaRPr/>
          </a:p>
          <a:p>
            <a:pPr indent="0" lvl="0" marL="0" rtl="0" algn="l">
              <a:lnSpc>
                <a:spcPct val="107000"/>
              </a:lnSpc>
              <a:spcBef>
                <a:spcPts val="800"/>
              </a:spcBef>
              <a:spcAft>
                <a:spcPts val="0"/>
              </a:spcAft>
              <a:buSzPts val="1200"/>
              <a:buNone/>
            </a:pPr>
            <a:r>
              <a:rPr lang="en-IN" sz="1600">
                <a:latin typeface="Times New Roman"/>
                <a:ea typeface="Times New Roman"/>
                <a:cs typeface="Times New Roman"/>
                <a:sym typeface="Times New Roman"/>
              </a:rPr>
              <a:t>As we need to have only the categorical classes for the Model building. Here we have a folder with sub-folder in that we have patients images.</a:t>
            </a:r>
            <a:endParaRPr/>
          </a:p>
          <a:p>
            <a:pPr indent="0" lvl="0" marL="0" marR="0" rtl="0" algn="l">
              <a:lnSpc>
                <a:spcPct val="107000"/>
              </a:lnSpc>
              <a:spcBef>
                <a:spcPts val="800"/>
              </a:spcBef>
              <a:spcAft>
                <a:spcPts val="0"/>
              </a:spcAft>
              <a:buSzPts val="1200"/>
              <a:buNone/>
            </a:pPr>
            <a:r>
              <a:t/>
            </a:r>
            <a:endParaRPr sz="1600">
              <a:latin typeface="Calibri"/>
              <a:ea typeface="Calibri"/>
              <a:cs typeface="Calibri"/>
              <a:sym typeface="Calibri"/>
            </a:endParaRPr>
          </a:p>
          <a:p>
            <a:pPr indent="-228600" lvl="0" marL="457200" rtl="0" algn="l">
              <a:lnSpc>
                <a:spcPct val="90000"/>
              </a:lnSpc>
              <a:spcBef>
                <a:spcPts val="1550"/>
              </a:spcBef>
              <a:spcAft>
                <a:spcPts val="0"/>
              </a:spcAft>
              <a:buClr>
                <a:schemeClr val="dk1"/>
              </a:buClr>
              <a:buSzPts val="1200"/>
              <a:buNone/>
            </a:pPr>
            <a:r>
              <a:t/>
            </a:r>
            <a:endParaRPr sz="1600"/>
          </a:p>
        </p:txBody>
      </p:sp>
      <p:pic>
        <p:nvPicPr>
          <p:cNvPr id="221" name="Google Shape;221;p13"/>
          <p:cNvPicPr preferRelativeResize="0"/>
          <p:nvPr>
            <p:ph idx="2" type="pic"/>
          </p:nvPr>
        </p:nvPicPr>
        <p:blipFill rotWithShape="1">
          <a:blip r:embed="rId3">
            <a:alphaModFix/>
          </a:blip>
          <a:srcRect b="0" l="0" r="0" t="0"/>
          <a:stretch/>
        </p:blipFill>
        <p:spPr>
          <a:xfrm>
            <a:off x="5052440" y="1424304"/>
            <a:ext cx="3984010" cy="2903856"/>
          </a:xfrm>
          <a:prstGeom prst="rect">
            <a:avLst/>
          </a:prstGeom>
          <a:noFill/>
          <a:ln>
            <a:noFill/>
          </a:ln>
        </p:spPr>
      </p:pic>
      <p:sp>
        <p:nvSpPr>
          <p:cNvPr id="222" name="Google Shape;222;p13"/>
          <p:cNvSpPr txBox="1"/>
          <p:nvPr/>
        </p:nvSpPr>
        <p:spPr>
          <a:xfrm>
            <a:off x="5449289" y="1084600"/>
            <a:ext cx="3694711"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In one of the patient’s sub-folder:</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4"/>
          <p:cNvSpPr txBox="1"/>
          <p:nvPr>
            <p:ph idx="1" type="body"/>
          </p:nvPr>
        </p:nvSpPr>
        <p:spPr>
          <a:xfrm>
            <a:off x="235289" y="284837"/>
            <a:ext cx="3888820" cy="2330450"/>
          </a:xfrm>
          <a:prstGeom prst="rect">
            <a:avLst/>
          </a:prstGeom>
          <a:noFill/>
          <a:ln>
            <a:noFill/>
          </a:ln>
        </p:spPr>
        <p:txBody>
          <a:bodyPr anchorCtr="0" anchor="t" bIns="45700" lIns="91425" spcFirstLastPara="1" rIns="91425" wrap="square" tIns="45700">
            <a:normAutofit lnSpcReduction="10000"/>
          </a:bodyPr>
          <a:lstStyle/>
          <a:p>
            <a:pPr indent="0" lvl="0" marL="0" marR="0" rtl="0" algn="l">
              <a:lnSpc>
                <a:spcPct val="107000"/>
              </a:lnSpc>
              <a:spcBef>
                <a:spcPts val="0"/>
              </a:spcBef>
              <a:spcAft>
                <a:spcPts val="0"/>
              </a:spcAft>
              <a:buSzPts val="1200"/>
              <a:buNone/>
            </a:pPr>
            <a:r>
              <a:rPr lang="en-IN" sz="1400">
                <a:latin typeface="Times New Roman"/>
                <a:ea typeface="Times New Roman"/>
                <a:cs typeface="Times New Roman"/>
                <a:sym typeface="Times New Roman"/>
              </a:rPr>
              <a:t>But the template we need is two folders named Train_images and Test_images in that we need two sub-folders each which is frac (Fractured) and no_frac(Not Fractured) which contains CT scans of the patients.</a:t>
            </a:r>
            <a:endParaRPr/>
          </a:p>
          <a:p>
            <a:pPr indent="0" lvl="0" marL="0" marR="0" rtl="0" algn="l">
              <a:lnSpc>
                <a:spcPct val="107000"/>
              </a:lnSpc>
              <a:spcBef>
                <a:spcPts val="0"/>
              </a:spcBef>
              <a:spcAft>
                <a:spcPts val="0"/>
              </a:spcAft>
              <a:buSzPts val="1200"/>
              <a:buNone/>
            </a:pPr>
            <a:r>
              <a:rPr lang="en-IN" sz="1400">
                <a:latin typeface="Times New Roman"/>
                <a:ea typeface="Times New Roman"/>
                <a:cs typeface="Times New Roman"/>
                <a:sym typeface="Times New Roman"/>
              </a:rPr>
              <a:t> </a:t>
            </a:r>
            <a:endParaRPr/>
          </a:p>
          <a:p>
            <a:pPr indent="0" lvl="0" marL="0" marR="0" rtl="0" algn="l">
              <a:lnSpc>
                <a:spcPct val="107000"/>
              </a:lnSpc>
              <a:spcBef>
                <a:spcPts val="0"/>
              </a:spcBef>
              <a:spcAft>
                <a:spcPts val="0"/>
              </a:spcAft>
              <a:buSzPts val="1200"/>
              <a:buNone/>
            </a:pPr>
            <a:r>
              <a:rPr lang="en-IN" sz="1400">
                <a:latin typeface="Times New Roman"/>
                <a:ea typeface="Times New Roman"/>
                <a:cs typeface="Times New Roman"/>
                <a:sym typeface="Times New Roman"/>
              </a:rPr>
              <a:t>By using pathlib library in python , separating the fractured folders in the train image and test images s by comparing the patients id in the csv file attached in the data source.</a:t>
            </a:r>
            <a:endParaRPr/>
          </a:p>
          <a:p>
            <a:pPr indent="0" lvl="0" marL="0" marR="0" rtl="0" algn="l">
              <a:lnSpc>
                <a:spcPct val="107000"/>
              </a:lnSpc>
              <a:spcBef>
                <a:spcPts val="800"/>
              </a:spcBef>
              <a:spcAft>
                <a:spcPts val="0"/>
              </a:spcAft>
              <a:buSzPts val="1200"/>
              <a:buNone/>
            </a:pPr>
            <a:r>
              <a:t/>
            </a:r>
            <a:endParaRPr sz="1400">
              <a:latin typeface="Calibri"/>
              <a:ea typeface="Calibri"/>
              <a:cs typeface="Calibri"/>
              <a:sym typeface="Calibri"/>
            </a:endParaRPr>
          </a:p>
          <a:p>
            <a:pPr indent="0" lvl="0" marL="0" marR="0" rtl="0" algn="l">
              <a:lnSpc>
                <a:spcPct val="107000"/>
              </a:lnSpc>
              <a:spcBef>
                <a:spcPts val="800"/>
              </a:spcBef>
              <a:spcAft>
                <a:spcPts val="0"/>
              </a:spcAft>
              <a:buSzPts val="1200"/>
              <a:buNone/>
            </a:pPr>
            <a:r>
              <a:t/>
            </a:r>
            <a:endParaRPr sz="1400">
              <a:latin typeface="Calibri"/>
              <a:ea typeface="Calibri"/>
              <a:cs typeface="Calibri"/>
              <a:sym typeface="Calibri"/>
            </a:endParaRPr>
          </a:p>
          <a:p>
            <a:pPr indent="-228600" lvl="0" marL="457200" rtl="0" algn="l">
              <a:lnSpc>
                <a:spcPct val="90000"/>
              </a:lnSpc>
              <a:spcBef>
                <a:spcPts val="1550"/>
              </a:spcBef>
              <a:spcAft>
                <a:spcPts val="0"/>
              </a:spcAft>
              <a:buClr>
                <a:schemeClr val="dk1"/>
              </a:buClr>
              <a:buSzPts val="1200"/>
              <a:buNone/>
            </a:pPr>
            <a:r>
              <a:t/>
            </a:r>
            <a:endParaRPr sz="900"/>
          </a:p>
        </p:txBody>
      </p:sp>
      <p:pic>
        <p:nvPicPr>
          <p:cNvPr id="228" name="Google Shape;228;p14"/>
          <p:cNvPicPr preferRelativeResize="0"/>
          <p:nvPr/>
        </p:nvPicPr>
        <p:blipFill rotWithShape="1">
          <a:blip r:embed="rId3">
            <a:alphaModFix/>
          </a:blip>
          <a:srcRect b="0" l="0" r="0" t="0"/>
          <a:stretch/>
        </p:blipFill>
        <p:spPr>
          <a:xfrm>
            <a:off x="5592445" y="2615287"/>
            <a:ext cx="3162935" cy="2330450"/>
          </a:xfrm>
          <a:prstGeom prst="rect">
            <a:avLst/>
          </a:prstGeom>
          <a:noFill/>
          <a:ln>
            <a:noFill/>
          </a:ln>
        </p:spPr>
      </p:pic>
      <p:pic>
        <p:nvPicPr>
          <p:cNvPr id="229" name="Google Shape;229;p14"/>
          <p:cNvPicPr preferRelativeResize="0"/>
          <p:nvPr/>
        </p:nvPicPr>
        <p:blipFill rotWithShape="1">
          <a:blip r:embed="rId4">
            <a:alphaModFix/>
          </a:blip>
          <a:srcRect b="0" l="0" r="0" t="0"/>
          <a:stretch/>
        </p:blipFill>
        <p:spPr>
          <a:xfrm>
            <a:off x="4178300" y="451387"/>
            <a:ext cx="4577080" cy="1671061"/>
          </a:xfrm>
          <a:prstGeom prst="rect">
            <a:avLst/>
          </a:prstGeom>
          <a:noFill/>
          <a:ln>
            <a:noFill/>
          </a:ln>
        </p:spPr>
      </p:pic>
      <p:pic>
        <p:nvPicPr>
          <p:cNvPr id="230" name="Google Shape;230;p14"/>
          <p:cNvPicPr preferRelativeResize="0"/>
          <p:nvPr/>
        </p:nvPicPr>
        <p:blipFill rotWithShape="1">
          <a:blip r:embed="rId5">
            <a:alphaModFix/>
          </a:blip>
          <a:srcRect b="3700" l="0" r="40628" t="0"/>
          <a:stretch/>
        </p:blipFill>
        <p:spPr>
          <a:xfrm>
            <a:off x="490893" y="3291269"/>
            <a:ext cx="1581747" cy="1789764"/>
          </a:xfrm>
          <a:prstGeom prst="rect">
            <a:avLst/>
          </a:prstGeom>
          <a:noFill/>
          <a:ln>
            <a:noFill/>
          </a:ln>
        </p:spPr>
      </p:pic>
      <p:sp>
        <p:nvSpPr>
          <p:cNvPr id="231" name="Google Shape;231;p14"/>
          <p:cNvSpPr/>
          <p:nvPr/>
        </p:nvSpPr>
        <p:spPr>
          <a:xfrm>
            <a:off x="1621520" y="2561523"/>
            <a:ext cx="4577080" cy="707886"/>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1400"/>
              <a:buFont typeface="Arial"/>
              <a:buNone/>
            </a:pPr>
            <a:r>
              <a:rPr b="1" i="0" lang="en-IN" sz="1400" u="none" cap="none" strike="noStrike">
                <a:solidFill>
                  <a:schemeClr val="dk1"/>
                </a:solidFill>
                <a:latin typeface="Times New Roman"/>
                <a:ea typeface="Times New Roman"/>
                <a:cs typeface="Times New Roman"/>
                <a:sym typeface="Times New Roman"/>
              </a:rPr>
              <a:t>N</a:t>
            </a:r>
            <a:r>
              <a:rPr b="1" i="0" lang="en-IN" sz="1600" u="none" cap="none" strike="noStrike">
                <a:solidFill>
                  <a:schemeClr val="dk1"/>
                </a:solidFill>
                <a:latin typeface="Times New Roman"/>
                <a:ea typeface="Times New Roman"/>
                <a:cs typeface="Times New Roman"/>
                <a:sym typeface="Times New Roman"/>
              </a:rPr>
              <a:t>ow we have an clean dataset for modelling </a:t>
            </a:r>
            <a:endParaRPr b="1" i="0" sz="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dk1"/>
              </a:solidFill>
              <a:latin typeface="Times New Roman"/>
              <a:ea typeface="Times New Roman"/>
              <a:cs typeface="Times New Roman"/>
              <a:sym typeface="Times New Roman"/>
            </a:endParaRPr>
          </a:p>
        </p:txBody>
      </p:sp>
      <p:pic>
        <p:nvPicPr>
          <p:cNvPr id="232" name="Google Shape;232;p14"/>
          <p:cNvPicPr preferRelativeResize="0"/>
          <p:nvPr/>
        </p:nvPicPr>
        <p:blipFill rotWithShape="1">
          <a:blip r:embed="rId6">
            <a:alphaModFix/>
          </a:blip>
          <a:srcRect b="0" l="0" r="0" t="0"/>
          <a:stretch/>
        </p:blipFill>
        <p:spPr>
          <a:xfrm>
            <a:off x="2263333" y="3472342"/>
            <a:ext cx="2525697" cy="121977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5"/>
          <p:cNvSpPr txBox="1"/>
          <p:nvPr>
            <p:ph type="title"/>
          </p:nvPr>
        </p:nvSpPr>
        <p:spPr>
          <a:xfrm>
            <a:off x="482717" y="330330"/>
            <a:ext cx="1930479" cy="40767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Font typeface="Calibri"/>
              <a:buNone/>
            </a:pPr>
            <a:r>
              <a:rPr b="1" lang="en-IN" sz="1800">
                <a:solidFill>
                  <a:srgbClr val="C00000"/>
                </a:solidFill>
                <a:latin typeface="Times New Roman"/>
                <a:ea typeface="Times New Roman"/>
                <a:cs typeface="Times New Roman"/>
                <a:sym typeface="Times New Roman"/>
              </a:rPr>
              <a:t>Model Building</a:t>
            </a:r>
            <a:endParaRPr>
              <a:solidFill>
                <a:srgbClr val="C00000"/>
              </a:solidFill>
            </a:endParaRPr>
          </a:p>
        </p:txBody>
      </p:sp>
      <p:sp>
        <p:nvSpPr>
          <p:cNvPr id="238" name="Google Shape;238;p15"/>
          <p:cNvSpPr/>
          <p:nvPr/>
        </p:nvSpPr>
        <p:spPr>
          <a:xfrm>
            <a:off x="335280" y="862324"/>
            <a:ext cx="7802880" cy="2523768"/>
          </a:xfrm>
          <a:prstGeom prst="rect">
            <a:avLst/>
          </a:prstGeom>
          <a:noFill/>
          <a:ln>
            <a:noFill/>
          </a:ln>
        </p:spPr>
        <p:txBody>
          <a:bodyPr anchorCtr="0" anchor="ctr" bIns="45700" lIns="91425" spcFirstLastPara="1" rIns="91425" wrap="square" tIns="45700">
            <a:spAutoFit/>
          </a:bodyPr>
          <a:lstStyle/>
          <a:p>
            <a:pPr indent="-171450" lvl="0" marL="1714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The best model for X-ray images depends on various factors such as the type of X-ray image, the problem being solved (e.g. classification or segmentation), and the available data.</a:t>
            </a:r>
            <a:endParaRPr b="0" i="0" sz="1600" u="none" cap="none" strike="noStrike">
              <a:solidFill>
                <a:schemeClr val="dk1"/>
              </a:solidFill>
              <a:latin typeface="Times New Roman"/>
              <a:ea typeface="Times New Roman"/>
              <a:cs typeface="Times New Roman"/>
              <a:sym typeface="Times New Roman"/>
            </a:endParaRPr>
          </a:p>
          <a:p>
            <a:pPr indent="-171450" lvl="0" marL="1714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For instance, </a:t>
            </a:r>
            <a:r>
              <a:rPr b="1" i="0" lang="en-IN" sz="1400" u="none" cap="none" strike="noStrike">
                <a:solidFill>
                  <a:srgbClr val="000000"/>
                </a:solidFill>
                <a:latin typeface="Times New Roman"/>
                <a:ea typeface="Times New Roman"/>
                <a:cs typeface="Times New Roman"/>
                <a:sym typeface="Times New Roman"/>
              </a:rPr>
              <a:t>convolutional neural network (CNN) </a:t>
            </a:r>
            <a:r>
              <a:rPr b="0" i="0" lang="en-IN" sz="1400" u="none" cap="none" strike="noStrike">
                <a:solidFill>
                  <a:srgbClr val="000000"/>
                </a:solidFill>
                <a:latin typeface="Times New Roman"/>
                <a:ea typeface="Times New Roman"/>
                <a:cs typeface="Times New Roman"/>
                <a:sym typeface="Times New Roman"/>
              </a:rPr>
              <a:t>are commonly used in medical image analysis, including X-ray images. Popular CNN architectures include VGG16, ResNet, Inception, and DenseNet.</a:t>
            </a:r>
            <a:endParaRPr b="0" i="0" sz="1600" u="none" cap="none" strike="noStrike">
              <a:solidFill>
                <a:schemeClr val="dk1"/>
              </a:solidFill>
              <a:latin typeface="Times New Roman"/>
              <a:ea typeface="Times New Roman"/>
              <a:cs typeface="Times New Roman"/>
              <a:sym typeface="Times New Roman"/>
            </a:endParaRPr>
          </a:p>
          <a:p>
            <a:pPr indent="-171450" lvl="0" marL="1714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Transfer learning, where a pre-trained model is fine-tuned on a new dataset, is often used in X-ray image analysis due to the limited amount of annotated data in medical imaging.</a:t>
            </a:r>
            <a:endParaRPr b="0" i="0" sz="1600" u="none" cap="none" strike="noStrike">
              <a:solidFill>
                <a:schemeClr val="dk1"/>
              </a:solidFill>
              <a:latin typeface="Times New Roman"/>
              <a:ea typeface="Times New Roman"/>
              <a:cs typeface="Times New Roman"/>
              <a:sym typeface="Times New Roman"/>
            </a:endParaRPr>
          </a:p>
          <a:p>
            <a:pPr indent="-171450" lvl="0" marL="1714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In addition to CNNs, other deep learning models such as Generative Adversarial Networks (GANs) and Recurrent Neural Networks (RNNs) have also been applied to X-ray image analysis.</a:t>
            </a:r>
            <a:endParaRPr b="0" i="0" sz="1600" u="none" cap="none" strike="noStrike">
              <a:solidFill>
                <a:schemeClr val="dk1"/>
              </a:solidFill>
              <a:latin typeface="Times New Roman"/>
              <a:ea typeface="Times New Roman"/>
              <a:cs typeface="Times New Roman"/>
              <a:sym typeface="Times New Roman"/>
            </a:endParaRPr>
          </a:p>
          <a:p>
            <a:pPr indent="-171450" lvl="0" marL="1714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Ultimately, the best model for X-ray images will depend on the specific problem and data, and may require experimentation and testing of different models to determine the optimal solution.</a:t>
            </a:r>
            <a:endParaRPr b="0" i="0" sz="16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239" name="Google Shape;239;p15"/>
          <p:cNvPicPr preferRelativeResize="0"/>
          <p:nvPr/>
        </p:nvPicPr>
        <p:blipFill rotWithShape="1">
          <a:blip r:embed="rId3">
            <a:alphaModFix/>
          </a:blip>
          <a:srcRect b="0" l="6539" r="4476" t="9089"/>
          <a:stretch/>
        </p:blipFill>
        <p:spPr>
          <a:xfrm>
            <a:off x="600704" y="3259692"/>
            <a:ext cx="6129816" cy="148191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6"/>
          <p:cNvSpPr txBox="1"/>
          <p:nvPr>
            <p:ph type="title"/>
          </p:nvPr>
        </p:nvSpPr>
        <p:spPr>
          <a:xfrm>
            <a:off x="342900" y="213360"/>
            <a:ext cx="2949178" cy="42291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r>
              <a:rPr b="1" lang="en-IN">
                <a:solidFill>
                  <a:srgbClr val="C00000"/>
                </a:solidFill>
                <a:latin typeface="Times New Roman"/>
                <a:ea typeface="Times New Roman"/>
                <a:cs typeface="Times New Roman"/>
                <a:sym typeface="Times New Roman"/>
              </a:rPr>
              <a:t>MODEL TRAINING:</a:t>
            </a:r>
            <a:endParaRPr b="1">
              <a:solidFill>
                <a:srgbClr val="C00000"/>
              </a:solidFill>
              <a:latin typeface="Times New Roman"/>
              <a:ea typeface="Times New Roman"/>
              <a:cs typeface="Times New Roman"/>
              <a:sym typeface="Times New Roman"/>
            </a:endParaRPr>
          </a:p>
        </p:txBody>
      </p:sp>
      <p:sp>
        <p:nvSpPr>
          <p:cNvPr id="245" name="Google Shape;245;p16"/>
          <p:cNvSpPr txBox="1"/>
          <p:nvPr/>
        </p:nvSpPr>
        <p:spPr>
          <a:xfrm>
            <a:off x="0" y="744379"/>
            <a:ext cx="4366260" cy="4185761"/>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Load the pre-trained model and freeze the layers.</a:t>
            </a:r>
            <a:br>
              <a:rPr b="0" i="0" lang="en-IN" sz="1400" u="none" cap="none" strike="noStrike">
                <a:solidFill>
                  <a:srgbClr val="000000"/>
                </a:solidFill>
                <a:latin typeface="Times New Roman"/>
                <a:ea typeface="Times New Roman"/>
                <a:cs typeface="Times New Roman"/>
                <a:sym typeface="Times New Roman"/>
              </a:rPr>
            </a:br>
            <a:r>
              <a:rPr b="0" i="0" lang="en-IN" sz="1400" u="none" cap="none" strike="noStrike">
                <a:solidFill>
                  <a:srgbClr val="000000"/>
                </a:solidFill>
                <a:latin typeface="Times New Roman"/>
                <a:ea typeface="Times New Roman"/>
                <a:cs typeface="Times New Roman"/>
                <a:sym typeface="Times New Roman"/>
              </a:rPr>
              <a:t>Replace the fully connected layer with a new layer that fits the number of classes in the new dataset.</a:t>
            </a:r>
            <a:endParaRPr b="0" i="0" sz="1400" u="none" cap="none" strike="noStrike">
              <a:solidFill>
                <a:srgbClr val="000000"/>
              </a:solidFill>
              <a:latin typeface="Times New Roman"/>
              <a:ea typeface="Times New Roman"/>
              <a:cs typeface="Times New Roman"/>
              <a:sym typeface="Times New Roman"/>
            </a:endParaRPr>
          </a:p>
          <a:p>
            <a:pPr indent="-285750" lvl="0" marL="2857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Compile the model with an appropriate loss function and optimizer.</a:t>
            </a:r>
            <a:endParaRPr b="0" i="0" sz="1400" u="none" cap="none" strike="noStrike">
              <a:solidFill>
                <a:srgbClr val="000000"/>
              </a:solidFill>
              <a:latin typeface="Times New Roman"/>
              <a:ea typeface="Times New Roman"/>
              <a:cs typeface="Times New Roman"/>
              <a:sym typeface="Times New Roman"/>
            </a:endParaRPr>
          </a:p>
          <a:p>
            <a:pPr indent="-285750" lvl="0" marL="2857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Train the model on the new dataset using a suitable batch size and number of epochs.</a:t>
            </a:r>
            <a:endParaRPr b="0" i="0" sz="1400" u="none" cap="none" strike="noStrike">
              <a:solidFill>
                <a:srgbClr val="000000"/>
              </a:solidFill>
              <a:latin typeface="Times New Roman"/>
              <a:ea typeface="Times New Roman"/>
              <a:cs typeface="Times New Roman"/>
              <a:sym typeface="Times New Roman"/>
            </a:endParaRPr>
          </a:p>
          <a:p>
            <a:pPr indent="-285750" lvl="0" marL="2857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Evaluate the model on a validation set to assess its accuracy.</a:t>
            </a:r>
            <a:endParaRPr b="0" i="0" sz="1400" u="none" cap="none" strike="noStrike">
              <a:solidFill>
                <a:srgbClr val="000000"/>
              </a:solidFill>
              <a:latin typeface="Times New Roman"/>
              <a:ea typeface="Times New Roman"/>
              <a:cs typeface="Times New Roman"/>
              <a:sym typeface="Times New Roman"/>
            </a:endParaRPr>
          </a:p>
          <a:p>
            <a:pPr indent="-285750" lvl="0" marL="2857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Times New Roman"/>
                <a:ea typeface="Times New Roman"/>
                <a:cs typeface="Times New Roman"/>
                <a:sym typeface="Times New Roman"/>
              </a:rPr>
              <a:t>Here is a simple example of how the code might look like in Keras (a high-level neural networks API written in Python).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000000"/>
                </a:solidFill>
                <a:latin typeface="Times New Roman"/>
                <a:ea typeface="Times New Roman"/>
                <a:cs typeface="Times New Roman"/>
                <a:sym typeface="Times New Roman"/>
              </a:rPr>
              <a:t>Model Evaluation:</a:t>
            </a:r>
            <a:r>
              <a:rPr b="0" i="0" lang="en-IN" sz="1400" u="none" cap="none" strike="noStrike">
                <a:solidFill>
                  <a:srgbClr val="000000"/>
                </a:solidFill>
                <a:latin typeface="Times New Roman"/>
                <a:ea typeface="Times New Roman"/>
                <a:cs typeface="Times New Roman"/>
                <a:sym typeface="Times New Roman"/>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rPr b="0" i="0" lang="en-IN" sz="1400" u="none" cap="none" strike="noStrike">
                <a:solidFill>
                  <a:srgbClr val="000000"/>
                </a:solidFill>
                <a:latin typeface="Times New Roman"/>
                <a:ea typeface="Times New Roman"/>
                <a:cs typeface="Times New Roman"/>
                <a:sym typeface="Times New Roman"/>
              </a:rPr>
              <a:t>Evaluate the performance of the trained model on the test data to determine its accuracy and reliability in detecting cervical fractures.</a:t>
            </a:r>
            <a:br>
              <a:rPr b="0" i="0" lang="en-IN" sz="1400" u="none" cap="none" strike="noStrike">
                <a:solidFill>
                  <a:srgbClr val="000000"/>
                </a:solidFill>
                <a:latin typeface="Times New Roman"/>
                <a:ea typeface="Times New Roman"/>
                <a:cs typeface="Times New Roman"/>
                <a:sym typeface="Times New Roman"/>
              </a:rPr>
            </a:br>
            <a:endParaRPr b="0" i="0" sz="1400" u="none" cap="none" strike="noStrike">
              <a:solidFill>
                <a:srgbClr val="000000"/>
              </a:solidFill>
              <a:latin typeface="Times New Roman"/>
              <a:ea typeface="Times New Roman"/>
              <a:cs typeface="Times New Roman"/>
              <a:sym typeface="Times New Roman"/>
            </a:endParaRPr>
          </a:p>
        </p:txBody>
      </p:sp>
      <p:pic>
        <p:nvPicPr>
          <p:cNvPr id="246" name="Google Shape;246;p16"/>
          <p:cNvPicPr preferRelativeResize="0"/>
          <p:nvPr/>
        </p:nvPicPr>
        <p:blipFill rotWithShape="1">
          <a:blip r:embed="rId3">
            <a:alphaModFix/>
          </a:blip>
          <a:srcRect b="0" l="0" r="0" t="0"/>
          <a:stretch/>
        </p:blipFill>
        <p:spPr>
          <a:xfrm>
            <a:off x="4366260" y="1172609"/>
            <a:ext cx="4728975" cy="256451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7"/>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
        <p:nvSpPr>
          <p:cNvPr id="252" name="Google Shape;252;p17"/>
          <p:cNvSpPr txBox="1"/>
          <p:nvPr>
            <p:ph type="title"/>
          </p:nvPr>
        </p:nvSpPr>
        <p:spPr>
          <a:xfrm>
            <a:off x="629921" y="342900"/>
            <a:ext cx="2494279" cy="398859"/>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sz="2000">
                <a:solidFill>
                  <a:srgbClr val="A50021"/>
                </a:solidFill>
                <a:latin typeface="Times New Roman"/>
                <a:ea typeface="Times New Roman"/>
                <a:cs typeface="Times New Roman"/>
                <a:sym typeface="Times New Roman"/>
              </a:rPr>
              <a:t>Results &amp; discussion</a:t>
            </a:r>
            <a:endParaRPr/>
          </a:p>
        </p:txBody>
      </p:sp>
      <p:sp>
        <p:nvSpPr>
          <p:cNvPr id="253" name="Google Shape;253;p17"/>
          <p:cNvSpPr txBox="1"/>
          <p:nvPr>
            <p:ph idx="1" type="body"/>
          </p:nvPr>
        </p:nvSpPr>
        <p:spPr>
          <a:xfrm>
            <a:off x="595385" y="978740"/>
            <a:ext cx="3976615" cy="1439995"/>
          </a:xfrm>
          <a:prstGeom prst="rect">
            <a:avLst/>
          </a:prstGeom>
          <a:noFill/>
          <a:ln>
            <a:noFill/>
          </a:ln>
        </p:spPr>
        <p:txBody>
          <a:bodyPr anchorCtr="0" anchor="t" bIns="45700" lIns="91425" spcFirstLastPara="1" rIns="91425" wrap="square" tIns="45700">
            <a:normAutofit fontScale="85000" lnSpcReduction="20000"/>
          </a:bodyPr>
          <a:lstStyle/>
          <a:p>
            <a:pPr indent="-228600" lvl="0" marL="457200" rtl="0" algn="l">
              <a:lnSpc>
                <a:spcPct val="90000"/>
              </a:lnSpc>
              <a:spcBef>
                <a:spcPts val="750"/>
              </a:spcBef>
              <a:spcAft>
                <a:spcPts val="0"/>
              </a:spcAft>
              <a:buClr>
                <a:schemeClr val="dk1"/>
              </a:buClr>
              <a:buSzPct val="88235"/>
              <a:buNone/>
            </a:pPr>
            <a:r>
              <a:rPr lang="en-IN" sz="1600">
                <a:latin typeface="Times New Roman"/>
                <a:ea typeface="Times New Roman"/>
                <a:cs typeface="Times New Roman"/>
                <a:sym typeface="Times New Roman"/>
              </a:rPr>
              <a:t>The results of the study showed that the </a:t>
            </a:r>
            <a:r>
              <a:rPr b="1" lang="en-IN" sz="1600">
                <a:latin typeface="Times New Roman"/>
                <a:ea typeface="Times New Roman"/>
                <a:cs typeface="Times New Roman"/>
                <a:sym typeface="Times New Roman"/>
              </a:rPr>
              <a:t>CNN </a:t>
            </a:r>
            <a:endParaRPr/>
          </a:p>
          <a:p>
            <a:pPr indent="-228600" lvl="0" marL="457200" rtl="0" algn="l">
              <a:lnSpc>
                <a:spcPct val="90000"/>
              </a:lnSpc>
              <a:spcBef>
                <a:spcPts val="750"/>
              </a:spcBef>
              <a:spcAft>
                <a:spcPts val="0"/>
              </a:spcAft>
              <a:buClr>
                <a:schemeClr val="dk1"/>
              </a:buClr>
              <a:buSzPct val="88235"/>
              <a:buNone/>
            </a:pPr>
            <a:r>
              <a:rPr b="1" lang="en-IN" sz="1600">
                <a:latin typeface="Times New Roman"/>
                <a:ea typeface="Times New Roman"/>
                <a:cs typeface="Times New Roman"/>
                <a:sym typeface="Times New Roman"/>
              </a:rPr>
              <a:t>model</a:t>
            </a:r>
            <a:r>
              <a:rPr lang="en-IN" sz="1600">
                <a:latin typeface="Times New Roman"/>
                <a:ea typeface="Times New Roman"/>
                <a:cs typeface="Times New Roman"/>
                <a:sym typeface="Times New Roman"/>
              </a:rPr>
              <a:t> was able to accurately detect cervical</a:t>
            </a:r>
            <a:endParaRPr/>
          </a:p>
          <a:p>
            <a:pPr indent="-228600" lvl="0" marL="457200" rtl="0" algn="l">
              <a:lnSpc>
                <a:spcPct val="90000"/>
              </a:lnSpc>
              <a:spcBef>
                <a:spcPts val="750"/>
              </a:spcBef>
              <a:spcAft>
                <a:spcPts val="0"/>
              </a:spcAft>
              <a:buClr>
                <a:schemeClr val="dk1"/>
              </a:buClr>
              <a:buSzPct val="88235"/>
              <a:buNone/>
            </a:pPr>
            <a:r>
              <a:rPr lang="en-IN" sz="1600">
                <a:latin typeface="Times New Roman"/>
                <a:ea typeface="Times New Roman"/>
                <a:cs typeface="Times New Roman"/>
                <a:sym typeface="Times New Roman"/>
              </a:rPr>
              <a:t>spine fractures in </a:t>
            </a:r>
            <a:r>
              <a:rPr b="1" lang="en-IN" sz="1600">
                <a:latin typeface="Times New Roman"/>
                <a:ea typeface="Times New Roman"/>
                <a:cs typeface="Times New Roman"/>
                <a:sym typeface="Times New Roman"/>
              </a:rPr>
              <a:t>X-ray images</a:t>
            </a:r>
            <a:r>
              <a:rPr lang="en-IN" sz="1600">
                <a:latin typeface="Times New Roman"/>
                <a:ea typeface="Times New Roman"/>
                <a:cs typeface="Times New Roman"/>
                <a:sym typeface="Times New Roman"/>
              </a:rPr>
              <a:t>. The model </a:t>
            </a:r>
            <a:endParaRPr/>
          </a:p>
          <a:p>
            <a:pPr indent="-228600" lvl="0" marL="457200" rtl="0" algn="l">
              <a:lnSpc>
                <a:spcPct val="90000"/>
              </a:lnSpc>
              <a:spcBef>
                <a:spcPts val="750"/>
              </a:spcBef>
              <a:spcAft>
                <a:spcPts val="0"/>
              </a:spcAft>
              <a:buClr>
                <a:schemeClr val="dk1"/>
              </a:buClr>
              <a:buSzPct val="88235"/>
              <a:buNone/>
            </a:pPr>
            <a:r>
              <a:rPr lang="en-IN" sz="1600">
                <a:latin typeface="Times New Roman"/>
                <a:ea typeface="Times New Roman"/>
                <a:cs typeface="Times New Roman"/>
                <a:sym typeface="Times New Roman"/>
              </a:rPr>
              <a:t>achieved an accuracy of </a:t>
            </a:r>
            <a:r>
              <a:rPr b="1" lang="en-IN" sz="1600">
                <a:latin typeface="Times New Roman"/>
                <a:ea typeface="Times New Roman"/>
                <a:cs typeface="Times New Roman"/>
                <a:sym typeface="Times New Roman"/>
              </a:rPr>
              <a:t>83%</a:t>
            </a:r>
            <a:r>
              <a:rPr lang="en-IN" sz="1600">
                <a:latin typeface="Times New Roman"/>
                <a:ea typeface="Times New Roman"/>
                <a:cs typeface="Times New Roman"/>
                <a:sym typeface="Times New Roman"/>
              </a:rPr>
              <a:t>, sensitivity of </a:t>
            </a:r>
            <a:endParaRPr/>
          </a:p>
          <a:p>
            <a:pPr indent="-228600" lvl="0" marL="457200" rtl="0" algn="l">
              <a:lnSpc>
                <a:spcPct val="90000"/>
              </a:lnSpc>
              <a:spcBef>
                <a:spcPts val="750"/>
              </a:spcBef>
              <a:spcAft>
                <a:spcPts val="0"/>
              </a:spcAft>
              <a:buClr>
                <a:schemeClr val="dk1"/>
              </a:buClr>
              <a:buSzPct val="88235"/>
              <a:buNone/>
            </a:pPr>
            <a:r>
              <a:rPr b="1" lang="en-IN" sz="1600">
                <a:latin typeface="Times New Roman"/>
                <a:ea typeface="Times New Roman"/>
                <a:cs typeface="Times New Roman"/>
                <a:sym typeface="Times New Roman"/>
              </a:rPr>
              <a:t>87.4%</a:t>
            </a:r>
            <a:r>
              <a:rPr lang="en-IN" sz="1600">
                <a:latin typeface="Times New Roman"/>
                <a:ea typeface="Times New Roman"/>
                <a:cs typeface="Times New Roman"/>
                <a:sym typeface="Times New Roman"/>
              </a:rPr>
              <a:t>, and specificity of </a:t>
            </a:r>
            <a:r>
              <a:rPr b="1" lang="en-IN" sz="1600">
                <a:latin typeface="Times New Roman"/>
                <a:ea typeface="Times New Roman"/>
                <a:cs typeface="Times New Roman"/>
                <a:sym typeface="Times New Roman"/>
              </a:rPr>
              <a:t>84.1%.</a:t>
            </a:r>
            <a:endParaRPr/>
          </a:p>
          <a:p>
            <a:pPr indent="-228600" lvl="0" marL="457200" rtl="0" algn="l">
              <a:lnSpc>
                <a:spcPct val="90000"/>
              </a:lnSpc>
              <a:spcBef>
                <a:spcPts val="750"/>
              </a:spcBef>
              <a:spcAft>
                <a:spcPts val="0"/>
              </a:spcAft>
              <a:buClr>
                <a:schemeClr val="dk1"/>
              </a:buClr>
              <a:buSzPct val="176470"/>
              <a:buNone/>
            </a:pPr>
            <a:r>
              <a:t/>
            </a:r>
            <a:endParaRPr sz="800">
              <a:latin typeface="Times New Roman"/>
              <a:ea typeface="Times New Roman"/>
              <a:cs typeface="Times New Roman"/>
              <a:sym typeface="Times New Roman"/>
            </a:endParaRPr>
          </a:p>
        </p:txBody>
      </p:sp>
      <p:pic>
        <p:nvPicPr>
          <p:cNvPr id="254" name="Google Shape;254;p17"/>
          <p:cNvPicPr preferRelativeResize="0"/>
          <p:nvPr/>
        </p:nvPicPr>
        <p:blipFill rotWithShape="1">
          <a:blip r:embed="rId3">
            <a:alphaModFix/>
          </a:blip>
          <a:srcRect b="0" l="11570" r="0" t="0"/>
          <a:stretch/>
        </p:blipFill>
        <p:spPr>
          <a:xfrm>
            <a:off x="4983482" y="2926677"/>
            <a:ext cx="4061461" cy="1924835"/>
          </a:xfrm>
          <a:prstGeom prst="rect">
            <a:avLst/>
          </a:prstGeom>
          <a:noFill/>
          <a:ln>
            <a:noFill/>
          </a:ln>
        </p:spPr>
      </p:pic>
      <p:pic>
        <p:nvPicPr>
          <p:cNvPr id="255" name="Google Shape;255;p17"/>
          <p:cNvPicPr preferRelativeResize="0"/>
          <p:nvPr/>
        </p:nvPicPr>
        <p:blipFill rotWithShape="1">
          <a:blip r:embed="rId4">
            <a:alphaModFix/>
          </a:blip>
          <a:srcRect b="0" l="0" r="0" t="0"/>
          <a:stretch/>
        </p:blipFill>
        <p:spPr>
          <a:xfrm>
            <a:off x="4983482" y="291988"/>
            <a:ext cx="4061460" cy="2502366"/>
          </a:xfrm>
          <a:prstGeom prst="rect">
            <a:avLst/>
          </a:prstGeom>
          <a:noFill/>
          <a:ln>
            <a:noFill/>
          </a:ln>
        </p:spPr>
      </p:pic>
      <p:sp>
        <p:nvSpPr>
          <p:cNvPr id="256" name="Google Shape;256;p17"/>
          <p:cNvSpPr/>
          <p:nvPr/>
        </p:nvSpPr>
        <p:spPr>
          <a:xfrm flipH="1" rot="10800000">
            <a:off x="347735" y="1131693"/>
            <a:ext cx="247650" cy="167640"/>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18"/>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
        <p:nvSpPr>
          <p:cNvPr id="262" name="Google Shape;262;p18"/>
          <p:cNvSpPr txBox="1"/>
          <p:nvPr>
            <p:ph type="title"/>
          </p:nvPr>
        </p:nvSpPr>
        <p:spPr>
          <a:xfrm>
            <a:off x="772561" y="444682"/>
            <a:ext cx="3283246" cy="433523"/>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sz="2400">
                <a:solidFill>
                  <a:srgbClr val="A50021"/>
                </a:solidFill>
                <a:latin typeface="Times New Roman"/>
                <a:ea typeface="Times New Roman"/>
                <a:cs typeface="Times New Roman"/>
                <a:sym typeface="Times New Roman"/>
              </a:rPr>
              <a:t>Main Contribution</a:t>
            </a:r>
            <a:endParaRPr/>
          </a:p>
        </p:txBody>
      </p:sp>
      <p:sp>
        <p:nvSpPr>
          <p:cNvPr id="263" name="Google Shape;263;p18"/>
          <p:cNvSpPr txBox="1"/>
          <p:nvPr/>
        </p:nvSpPr>
        <p:spPr>
          <a:xfrm>
            <a:off x="772561" y="1140589"/>
            <a:ext cx="7844790" cy="28623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 In the model selection stage, different machine learning algorithms are trained and compared to select the best-performing model. Finally, in the evaluation stage, the selected model is tested on a separate dataset of medical images to determine its accuracy and reliability in detecting cervical fractures.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The RSNA cervical spine fracture detection project is important because it brings together experts in medical imaging, machine learning, and radiology to address a real-world clinical problem. The results of this research can be used to improve patient care and help to reduce the risk of long-term complications associated with cervical fractures.</a:t>
            </a:r>
            <a:endParaRPr b="0" i="0" sz="1400" u="none" cap="none" strike="noStrike">
              <a:solidFill>
                <a:srgbClr val="000000"/>
              </a:solidFill>
              <a:latin typeface="Arial"/>
              <a:ea typeface="Arial"/>
              <a:cs typeface="Arial"/>
              <a:sym typeface="Arial"/>
            </a:endParaRPr>
          </a:p>
        </p:txBody>
      </p:sp>
      <p:sp>
        <p:nvSpPr>
          <p:cNvPr id="264" name="Google Shape;264;p18"/>
          <p:cNvSpPr/>
          <p:nvPr/>
        </p:nvSpPr>
        <p:spPr>
          <a:xfrm flipH="1" rot="10800000">
            <a:off x="524911" y="1308673"/>
            <a:ext cx="247650" cy="167640"/>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5" name="Google Shape;265;p18"/>
          <p:cNvSpPr/>
          <p:nvPr/>
        </p:nvSpPr>
        <p:spPr>
          <a:xfrm flipH="1" rot="10800000">
            <a:off x="502595" y="2652204"/>
            <a:ext cx="247650" cy="167640"/>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1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
        <p:nvSpPr>
          <p:cNvPr id="271" name="Google Shape;271;p19"/>
          <p:cNvSpPr txBox="1"/>
          <p:nvPr>
            <p:ph type="title"/>
          </p:nvPr>
        </p:nvSpPr>
        <p:spPr>
          <a:xfrm>
            <a:off x="713566" y="847388"/>
            <a:ext cx="2826047" cy="433523"/>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sz="2800">
                <a:solidFill>
                  <a:srgbClr val="A50021"/>
                </a:solidFill>
                <a:latin typeface="Times New Roman"/>
                <a:ea typeface="Times New Roman"/>
                <a:cs typeface="Times New Roman"/>
                <a:sym typeface="Times New Roman"/>
              </a:rPr>
              <a:t>Future Research</a:t>
            </a:r>
            <a:endParaRPr/>
          </a:p>
        </p:txBody>
      </p:sp>
      <p:sp>
        <p:nvSpPr>
          <p:cNvPr id="272" name="Google Shape;272;p19"/>
          <p:cNvSpPr txBox="1"/>
          <p:nvPr/>
        </p:nvSpPr>
        <p:spPr>
          <a:xfrm>
            <a:off x="1203175" y="1713103"/>
            <a:ext cx="7737300" cy="10158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2000"/>
              <a:buFont typeface="Arial"/>
              <a:buChar char="•"/>
            </a:pPr>
            <a:r>
              <a:rPr b="0" i="0" lang="en-IN" sz="2000" u="none" cap="none" strike="noStrike">
                <a:solidFill>
                  <a:srgbClr val="000000"/>
                </a:solidFill>
                <a:latin typeface="Times New Roman"/>
                <a:ea typeface="Times New Roman"/>
                <a:cs typeface="Times New Roman"/>
                <a:sym typeface="Times New Roman"/>
              </a:rPr>
              <a:t>Fine tuning with large number of data .</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000"/>
              <a:buFont typeface="Arial"/>
              <a:buChar char="•"/>
            </a:pPr>
            <a:r>
              <a:rPr b="0" i="0" lang="en-IN" sz="2000" u="none" cap="none" strike="noStrike">
                <a:solidFill>
                  <a:srgbClr val="000000"/>
                </a:solidFill>
                <a:latin typeface="Times New Roman"/>
                <a:ea typeface="Times New Roman"/>
                <a:cs typeface="Times New Roman"/>
                <a:sym typeface="Times New Roman"/>
              </a:rPr>
              <a:t>After getting the best accuracy metrics deploy it in a web services.</a:t>
            </a:r>
            <a:endParaRPr b="0" i="0" sz="1400" u="none" cap="none" strike="noStrike">
              <a:solidFill>
                <a:srgbClr val="000000"/>
              </a:solidFill>
              <a:latin typeface="Arial"/>
              <a:ea typeface="Arial"/>
              <a:cs typeface="Arial"/>
              <a:sym typeface="Arial"/>
            </a:endParaRPr>
          </a:p>
          <a:p>
            <a:pPr indent="-215900" lvl="0" marL="34290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Times New Roman"/>
              <a:ea typeface="Times New Roman"/>
              <a:cs typeface="Times New Roman"/>
              <a:sym typeface="Times New Roman"/>
            </a:endParaRPr>
          </a:p>
        </p:txBody>
      </p:sp>
      <p:pic>
        <p:nvPicPr>
          <p:cNvPr id="273" name="Google Shape;273;p19"/>
          <p:cNvPicPr preferRelativeResize="0"/>
          <p:nvPr/>
        </p:nvPicPr>
        <p:blipFill rotWithShape="1">
          <a:blip r:embed="rId3">
            <a:alphaModFix/>
          </a:blip>
          <a:srcRect b="0" l="0" r="0" t="0"/>
          <a:stretch/>
        </p:blipFill>
        <p:spPr>
          <a:xfrm>
            <a:off x="152400" y="3075625"/>
            <a:ext cx="1915475" cy="1915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
          <p:cNvSpPr txBox="1"/>
          <p:nvPr>
            <p:ph type="title"/>
          </p:nvPr>
        </p:nvSpPr>
        <p:spPr>
          <a:xfrm>
            <a:off x="628650" y="525780"/>
            <a:ext cx="1893570" cy="581700"/>
          </a:xfrm>
          <a:prstGeom prst="rect">
            <a:avLst/>
          </a:prstGeom>
          <a:noFill/>
          <a:ln>
            <a:noFill/>
          </a:ln>
        </p:spPr>
        <p:txBody>
          <a:bodyPr anchorCtr="0" anchor="ctr" bIns="45700" lIns="91425" spcFirstLastPara="1" rIns="91425" wrap="square" tIns="45700">
            <a:normAutofit/>
          </a:bodyPr>
          <a:lstStyle/>
          <a:p>
            <a:pPr indent="0" lvl="0" marL="0" rtl="0" algn="l">
              <a:lnSpc>
                <a:spcPct val="107000"/>
              </a:lnSpc>
              <a:spcBef>
                <a:spcPts val="0"/>
              </a:spcBef>
              <a:spcAft>
                <a:spcPts val="0"/>
              </a:spcAft>
              <a:buClr>
                <a:srgbClr val="A50021"/>
              </a:buClr>
              <a:buSzPts val="2800"/>
              <a:buFont typeface="Times New Roman"/>
              <a:buNone/>
            </a:pPr>
            <a:r>
              <a:rPr b="1" lang="en-IN" sz="2400">
                <a:solidFill>
                  <a:srgbClr val="A50021"/>
                </a:solidFill>
                <a:latin typeface="Times New Roman"/>
                <a:ea typeface="Times New Roman"/>
                <a:cs typeface="Times New Roman"/>
                <a:sym typeface="Times New Roman"/>
              </a:rPr>
              <a:t>Abstract</a:t>
            </a:r>
            <a:endParaRPr/>
          </a:p>
        </p:txBody>
      </p:sp>
      <p:sp>
        <p:nvSpPr>
          <p:cNvPr id="140" name="Google Shape;140;p2"/>
          <p:cNvSpPr txBox="1"/>
          <p:nvPr>
            <p:ph idx="1" type="body"/>
          </p:nvPr>
        </p:nvSpPr>
        <p:spPr>
          <a:xfrm>
            <a:off x="537210" y="1238192"/>
            <a:ext cx="7886700" cy="2667115"/>
          </a:xfrm>
          <a:prstGeom prst="rect">
            <a:avLst/>
          </a:prstGeom>
          <a:noFill/>
          <a:ln>
            <a:noFill/>
          </a:ln>
        </p:spPr>
        <p:txBody>
          <a:bodyPr anchorCtr="0" anchor="t" bIns="45700" lIns="91425" spcFirstLastPara="1" rIns="91425" wrap="square" tIns="45700">
            <a:noAutofit/>
          </a:bodyPr>
          <a:lstStyle/>
          <a:p>
            <a:pPr indent="-355600" lvl="0" marL="457200" rtl="0" algn="just">
              <a:lnSpc>
                <a:spcPct val="130000"/>
              </a:lnSpc>
              <a:spcBef>
                <a:spcPts val="0"/>
              </a:spcBef>
              <a:spcAft>
                <a:spcPts val="0"/>
              </a:spcAft>
              <a:buSzPts val="2000"/>
              <a:buFont typeface="Times New Roman"/>
              <a:buChar char="●"/>
            </a:pPr>
            <a:r>
              <a:rPr lang="en-IN" sz="1400">
                <a:latin typeface="Times New Roman"/>
                <a:ea typeface="Times New Roman"/>
                <a:cs typeface="Times New Roman"/>
                <a:sym typeface="Times New Roman"/>
              </a:rPr>
              <a:t>A fracture in one of the cervical vertebrae Which is commonly called as broken neck. It may also lead to paralysis or even death.</a:t>
            </a:r>
            <a:endParaRPr sz="1400">
              <a:latin typeface="Times New Roman"/>
              <a:ea typeface="Times New Roman"/>
              <a:cs typeface="Times New Roman"/>
              <a:sym typeface="Times New Roman"/>
            </a:endParaRPr>
          </a:p>
          <a:p>
            <a:pPr indent="-355600" lvl="0" marL="457200" rtl="0" algn="just">
              <a:lnSpc>
                <a:spcPct val="130000"/>
              </a:lnSpc>
              <a:spcBef>
                <a:spcPts val="0"/>
              </a:spcBef>
              <a:spcAft>
                <a:spcPts val="0"/>
              </a:spcAft>
              <a:buSzPts val="2000"/>
              <a:buFont typeface="Times New Roman"/>
              <a:buChar char="●"/>
            </a:pPr>
            <a:r>
              <a:rPr lang="en-IN" sz="1400">
                <a:latin typeface="Times New Roman"/>
                <a:ea typeface="Times New Roman"/>
                <a:cs typeface="Times New Roman"/>
                <a:sym typeface="Times New Roman"/>
              </a:rPr>
              <a:t>The dataset cervical spine fracture detection is taken from kaggle (</a:t>
            </a:r>
            <a:r>
              <a:rPr lang="en-IN" sz="1400" u="sng">
                <a:solidFill>
                  <a:schemeClr val="hlink"/>
                </a:solidFill>
                <a:latin typeface="Times New Roman"/>
                <a:ea typeface="Times New Roman"/>
                <a:cs typeface="Times New Roman"/>
                <a:sym typeface="Times New Roman"/>
                <a:hlinkClick r:id="rId3"/>
              </a:rPr>
              <a:t>WWW.kaggle.com</a:t>
            </a:r>
            <a:r>
              <a:rPr lang="en-IN"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indent="-355600" lvl="0" marL="457200" rtl="0" algn="just">
              <a:lnSpc>
                <a:spcPct val="130000"/>
              </a:lnSpc>
              <a:spcBef>
                <a:spcPts val="0"/>
              </a:spcBef>
              <a:spcAft>
                <a:spcPts val="0"/>
              </a:spcAft>
              <a:buSzPts val="2000"/>
              <a:buFont typeface="Times New Roman"/>
              <a:buChar char="●"/>
            </a:pPr>
            <a:r>
              <a:rPr lang="en-IN" sz="1400">
                <a:latin typeface="Times New Roman"/>
                <a:ea typeface="Times New Roman"/>
                <a:cs typeface="Times New Roman"/>
                <a:sym typeface="Times New Roman"/>
              </a:rPr>
              <a:t>The proposed dataset has 7,12,919(dcm) raw CT scans of the cervical spine and annotations of vertebral fractures or abnormalities per vertebral level.</a:t>
            </a:r>
            <a:endParaRPr sz="1400">
              <a:latin typeface="Times New Roman"/>
              <a:ea typeface="Times New Roman"/>
              <a:cs typeface="Times New Roman"/>
              <a:sym typeface="Times New Roman"/>
            </a:endParaRPr>
          </a:p>
          <a:p>
            <a:pPr indent="-355600" lvl="0" marL="457200" rtl="0" algn="just">
              <a:lnSpc>
                <a:spcPct val="150000"/>
              </a:lnSpc>
              <a:spcBef>
                <a:spcPts val="0"/>
              </a:spcBef>
              <a:spcAft>
                <a:spcPts val="800"/>
              </a:spcAft>
              <a:buSzPts val="2000"/>
              <a:buFont typeface="Times New Roman"/>
              <a:buChar char="●"/>
            </a:pPr>
            <a:r>
              <a:rPr lang="en-IN" sz="1400">
                <a:latin typeface="Times New Roman"/>
                <a:ea typeface="Times New Roman"/>
                <a:cs typeface="Times New Roman"/>
                <a:sym typeface="Times New Roman"/>
              </a:rPr>
              <a:t>The methodology involves using the custom and pre-trained models such asVgg19, ResNet50 and DenseNet to classify which part of the vertebrae is fractured (C1, C2, C3, C4, C5, C6, C7) and whether the patient has vertebral fracture or not.</a:t>
            </a:r>
            <a:endParaRPr sz="18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0"/>
          <p:cNvSpPr txBox="1"/>
          <p:nvPr>
            <p:ph type="title"/>
          </p:nvPr>
        </p:nvSpPr>
        <p:spPr>
          <a:xfrm>
            <a:off x="628650" y="736038"/>
            <a:ext cx="2638118" cy="633181"/>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83333"/>
              <a:buNone/>
            </a:pPr>
            <a:r>
              <a:rPr b="1" lang="en-IN" sz="2400">
                <a:solidFill>
                  <a:srgbClr val="C00000"/>
                </a:solidFill>
                <a:latin typeface="Times New Roman"/>
                <a:ea typeface="Times New Roman"/>
                <a:cs typeface="Times New Roman"/>
                <a:sym typeface="Times New Roman"/>
              </a:rPr>
              <a:t>REFERENCES: </a:t>
            </a:r>
            <a:br>
              <a:rPr lang="en-IN" sz="2400">
                <a:solidFill>
                  <a:srgbClr val="C00000"/>
                </a:solidFill>
                <a:latin typeface="Calibri"/>
                <a:ea typeface="Calibri"/>
                <a:cs typeface="Calibri"/>
                <a:sym typeface="Calibri"/>
              </a:rPr>
            </a:br>
            <a:endParaRPr sz="2400">
              <a:solidFill>
                <a:srgbClr val="C00000"/>
              </a:solidFill>
            </a:endParaRPr>
          </a:p>
        </p:txBody>
      </p:sp>
      <p:sp>
        <p:nvSpPr>
          <p:cNvPr id="279" name="Google Shape;279;p20"/>
          <p:cNvSpPr txBox="1"/>
          <p:nvPr>
            <p:ph idx="1" type="body"/>
          </p:nvPr>
        </p:nvSpPr>
        <p:spPr>
          <a:xfrm>
            <a:off x="628650" y="1288103"/>
            <a:ext cx="7886700" cy="3263504"/>
          </a:xfrm>
          <a:prstGeom prst="rect">
            <a:avLst/>
          </a:prstGeom>
          <a:noFill/>
          <a:ln>
            <a:noFill/>
          </a:ln>
        </p:spPr>
        <p:txBody>
          <a:bodyPr anchorCtr="0" anchor="t" bIns="45700" lIns="91425" spcFirstLastPara="1" rIns="91425" wrap="square" tIns="45700">
            <a:normAutofit fontScale="92500"/>
          </a:bodyPr>
          <a:lstStyle/>
          <a:p>
            <a:pPr indent="-342900" lvl="0" marL="457200" rtl="0" algn="l">
              <a:lnSpc>
                <a:spcPct val="90000"/>
              </a:lnSpc>
              <a:spcBef>
                <a:spcPts val="750"/>
              </a:spcBef>
              <a:spcAft>
                <a:spcPts val="0"/>
              </a:spcAft>
              <a:buClr>
                <a:schemeClr val="dk1"/>
              </a:buClr>
              <a:buSzPct val="138996"/>
              <a:buChar char="•"/>
            </a:pPr>
            <a:r>
              <a:rPr lang="en-IN" sz="1400">
                <a:latin typeface="Times New Roman"/>
                <a:ea typeface="Times New Roman"/>
                <a:cs typeface="Times New Roman"/>
                <a:sym typeface="Times New Roman"/>
              </a:rPr>
              <a:t> Adams M, Chen W, Holcdorf D, et al. Computer vs human: Deep learning versus perceptual training for the detection of neck of femur fractures. J Med Imaging Radiat Oncol 2019;63:27–32 CrossRef Medline </a:t>
            </a:r>
            <a:endParaRPr/>
          </a:p>
          <a:p>
            <a:pPr indent="-342900" lvl="0" marL="457200" rtl="0" algn="l">
              <a:lnSpc>
                <a:spcPct val="90000"/>
              </a:lnSpc>
              <a:spcBef>
                <a:spcPts val="750"/>
              </a:spcBef>
              <a:spcAft>
                <a:spcPts val="0"/>
              </a:spcAft>
              <a:buClr>
                <a:schemeClr val="dk1"/>
              </a:buClr>
              <a:buSzPct val="138996"/>
              <a:buChar char="•"/>
            </a:pPr>
            <a:r>
              <a:rPr lang="en-IN" sz="1400">
                <a:latin typeface="Times New Roman"/>
                <a:ea typeface="Times New Roman"/>
                <a:cs typeface="Times New Roman"/>
                <a:sym typeface="Times New Roman"/>
              </a:rPr>
              <a:t> Urakawa T, Tanaka Y, Goto S, et al. Detecting intertrochanteric hip fractures with orthopedist-level accuracy using a deep convolutional neural network. Skeletal Radiol 2019;48:239–44 CrossRef Medline</a:t>
            </a:r>
            <a:endParaRPr/>
          </a:p>
          <a:p>
            <a:pPr indent="-342956" lvl="0" marL="457200" rtl="0" algn="l">
              <a:lnSpc>
                <a:spcPct val="90000"/>
              </a:lnSpc>
              <a:spcBef>
                <a:spcPts val="750"/>
              </a:spcBef>
              <a:spcAft>
                <a:spcPts val="0"/>
              </a:spcAft>
              <a:buClr>
                <a:schemeClr val="dk1"/>
              </a:buClr>
              <a:buSzPct val="176904"/>
              <a:buChar char="•"/>
            </a:pPr>
            <a:r>
              <a:rPr lang="en-IN" sz="1100">
                <a:latin typeface="Times New Roman"/>
                <a:ea typeface="Times New Roman"/>
                <a:cs typeface="Times New Roman"/>
                <a:sym typeface="Times New Roman"/>
              </a:rPr>
              <a:t> </a:t>
            </a:r>
            <a:r>
              <a:rPr lang="en-IN" sz="1300">
                <a:latin typeface="Times New Roman"/>
                <a:ea typeface="Times New Roman"/>
                <a:cs typeface="Times New Roman"/>
                <a:sym typeface="Times New Roman"/>
              </a:rPr>
              <a:t>Stewart B Dunsker, Michael Zhang, Lily Kim, Robin Cheong, Ben Cohen-Wang, Katie Shpanskaya, Jessica Wetstone, Nidhi Manoj, Pranav Rajpurkar, and Kristen Yeom, “Deep-learning artificial intelligence model for automated detection of cervical spine fracture on computed tomography (ct) imaging,” in Journal of Neurosurgery, 2019, vol. 131.</a:t>
            </a:r>
            <a:endParaRPr/>
          </a:p>
          <a:p>
            <a:pPr indent="-342947" lvl="0" marL="457200" rtl="0" algn="l">
              <a:lnSpc>
                <a:spcPct val="90000"/>
              </a:lnSpc>
              <a:spcBef>
                <a:spcPts val="750"/>
              </a:spcBef>
              <a:spcAft>
                <a:spcPts val="0"/>
              </a:spcAft>
              <a:buClr>
                <a:schemeClr val="dk1"/>
              </a:buClr>
              <a:buSzPct val="149688"/>
              <a:buChar char="•"/>
            </a:pPr>
            <a:r>
              <a:rPr lang="en-IN" sz="1300">
                <a:latin typeface="Times New Roman"/>
                <a:ea typeface="Times New Roman"/>
                <a:cs typeface="Times New Roman"/>
                <a:sym typeface="Times New Roman"/>
              </a:rPr>
              <a:t> John H Bland and Dallas R Boushey, “Anatomy and physiology of the cervical spine,” in Seminars in arthritis and rheumatism. Elsevier, 1990, vol. 20, pp. 1–20</a:t>
            </a:r>
            <a:endParaRPr/>
          </a:p>
          <a:p>
            <a:pPr indent="-342947" lvl="0" marL="457200" rtl="0" algn="l">
              <a:lnSpc>
                <a:spcPct val="90000"/>
              </a:lnSpc>
              <a:spcBef>
                <a:spcPts val="750"/>
              </a:spcBef>
              <a:spcAft>
                <a:spcPts val="0"/>
              </a:spcAft>
              <a:buClr>
                <a:schemeClr val="dk1"/>
              </a:buClr>
              <a:buSzPct val="149688"/>
              <a:buChar char="•"/>
            </a:pPr>
            <a:r>
              <a:rPr lang="en-IN" sz="1300">
                <a:latin typeface="Times New Roman"/>
                <a:ea typeface="Times New Roman"/>
                <a:cs typeface="Times New Roman"/>
                <a:sym typeface="Times New Roman"/>
              </a:rPr>
              <a:t>Tran O, Silverman S, Xu X, Bonafede M, Fox K, McDermott M, et al. Long-term direct and indirect economic burden associated with osteoporotic fracture in US postmenopausal women. Osteoporos Int 2021;32:1195-205. </a:t>
            </a:r>
            <a:endParaRPr/>
          </a:p>
          <a:p>
            <a:pPr indent="-342947" lvl="0" marL="457200" rtl="0" algn="l">
              <a:lnSpc>
                <a:spcPct val="90000"/>
              </a:lnSpc>
              <a:spcBef>
                <a:spcPts val="750"/>
              </a:spcBef>
              <a:spcAft>
                <a:spcPts val="0"/>
              </a:spcAft>
              <a:buClr>
                <a:schemeClr val="dk1"/>
              </a:buClr>
              <a:buSzPct val="149688"/>
              <a:buChar char="•"/>
            </a:pPr>
            <a:r>
              <a:rPr lang="en-IN" sz="1300">
                <a:latin typeface="Times New Roman"/>
                <a:ea typeface="Times New Roman"/>
                <a:cs typeface="Times New Roman"/>
                <a:sym typeface="Times New Roman"/>
              </a:rPr>
              <a:t>Williams SA, Daigle SG, Weiss R, Wang Y, Arora T, Curtis JR. Economic burden of osteoporosis-related fractures in the US Medicare population. Ann Pharmacother 2021;55:821- 9</a:t>
            </a:r>
            <a:endParaRPr sz="17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
        <p:nvSpPr>
          <p:cNvPr id="285" name="Google Shape;285;p21"/>
          <p:cNvSpPr txBox="1"/>
          <p:nvPr>
            <p:ph type="title"/>
          </p:nvPr>
        </p:nvSpPr>
        <p:spPr>
          <a:xfrm>
            <a:off x="514465" y="604040"/>
            <a:ext cx="1985388" cy="433523"/>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sz="2400">
                <a:solidFill>
                  <a:srgbClr val="A50021"/>
                </a:solidFill>
                <a:latin typeface="Times New Roman"/>
                <a:ea typeface="Times New Roman"/>
                <a:cs typeface="Times New Roman"/>
                <a:sym typeface="Times New Roman"/>
              </a:rPr>
              <a:t>Conclusion:</a:t>
            </a:r>
            <a:endParaRPr/>
          </a:p>
        </p:txBody>
      </p:sp>
      <p:sp>
        <p:nvSpPr>
          <p:cNvPr id="286" name="Google Shape;286;p21"/>
          <p:cNvSpPr txBox="1"/>
          <p:nvPr/>
        </p:nvSpPr>
        <p:spPr>
          <a:xfrm>
            <a:off x="1067517" y="1738569"/>
            <a:ext cx="7679690" cy="14773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rgbClr val="000000"/>
                </a:solidFill>
                <a:latin typeface="Times New Roman"/>
                <a:ea typeface="Times New Roman"/>
                <a:cs typeface="Times New Roman"/>
                <a:sym typeface="Times New Roman"/>
              </a:rPr>
              <a:t>The results of this study demonstrate the potential of machine learning in improving the accuracy and efficiency of cervical spine fracture detection in X-ray images. The CNN model developed in this study has the potential to significantly improve the efficiency and accuracy of cervical spine fracture detection, which can lead to better patient outcomes</a:t>
            </a:r>
            <a:endParaRPr b="0" i="0" sz="1400" u="none" cap="none" strike="noStrike">
              <a:solidFill>
                <a:srgbClr val="000000"/>
              </a:solidFill>
              <a:latin typeface="Arial"/>
              <a:ea typeface="Arial"/>
              <a:cs typeface="Arial"/>
              <a:sym typeface="Arial"/>
            </a:endParaRPr>
          </a:p>
        </p:txBody>
      </p:sp>
      <p:sp>
        <p:nvSpPr>
          <p:cNvPr id="287" name="Google Shape;287;p21"/>
          <p:cNvSpPr/>
          <p:nvPr/>
        </p:nvSpPr>
        <p:spPr>
          <a:xfrm flipH="1" rot="10800000">
            <a:off x="720942" y="1876486"/>
            <a:ext cx="247650" cy="167640"/>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2"/>
          <p:cNvSpPr txBox="1"/>
          <p:nvPr>
            <p:ph type="title"/>
          </p:nvPr>
        </p:nvSpPr>
        <p:spPr>
          <a:xfrm>
            <a:off x="2905892" y="1647108"/>
            <a:ext cx="3069771" cy="10922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1F3864"/>
              </a:buClr>
              <a:buSzPts val="3600"/>
              <a:buFont typeface="Times New Roman"/>
              <a:buNone/>
            </a:pPr>
            <a:r>
              <a:rPr b="1" lang="en-IN" sz="3600">
                <a:solidFill>
                  <a:srgbClr val="1F3864"/>
                </a:solidFill>
                <a:latin typeface="Times New Roman"/>
                <a:ea typeface="Times New Roman"/>
                <a:cs typeface="Times New Roman"/>
                <a:sym typeface="Times New Roman"/>
              </a:rPr>
              <a:t>Thank you </a:t>
            </a:r>
            <a:endParaRPr/>
          </a:p>
        </p:txBody>
      </p:sp>
      <p:sp>
        <p:nvSpPr>
          <p:cNvPr id="293" name="Google Shape;293;p2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
          <p:cNvSpPr txBox="1"/>
          <p:nvPr>
            <p:ph type="title"/>
          </p:nvPr>
        </p:nvSpPr>
        <p:spPr>
          <a:xfrm>
            <a:off x="497775" y="353374"/>
            <a:ext cx="2000100" cy="628200"/>
          </a:xfrm>
          <a:prstGeom prst="rect">
            <a:avLst/>
          </a:prstGeom>
          <a:noFill/>
          <a:ln>
            <a:noFill/>
          </a:ln>
        </p:spPr>
        <p:txBody>
          <a:bodyPr anchorCtr="0" anchor="ctr" bIns="45700" lIns="91425" spcFirstLastPara="1" rIns="91425" wrap="square" tIns="45700">
            <a:normAutofit/>
          </a:bodyPr>
          <a:lstStyle/>
          <a:p>
            <a:pPr indent="0" lvl="0" marL="0" rtl="0" algn="l">
              <a:lnSpc>
                <a:spcPct val="107000"/>
              </a:lnSpc>
              <a:spcBef>
                <a:spcPts val="0"/>
              </a:spcBef>
              <a:spcAft>
                <a:spcPts val="0"/>
              </a:spcAft>
              <a:buClr>
                <a:srgbClr val="A50021"/>
              </a:buClr>
              <a:buSzPts val="2800"/>
              <a:buFont typeface="Times New Roman"/>
              <a:buNone/>
            </a:pPr>
            <a:r>
              <a:rPr b="1" lang="en-IN" sz="2400">
                <a:solidFill>
                  <a:srgbClr val="A50021"/>
                </a:solidFill>
                <a:latin typeface="Times New Roman"/>
                <a:ea typeface="Times New Roman"/>
                <a:cs typeface="Times New Roman"/>
                <a:sym typeface="Times New Roman"/>
              </a:rPr>
              <a:t>Introduction </a:t>
            </a:r>
            <a:endParaRPr/>
          </a:p>
        </p:txBody>
      </p:sp>
      <p:sp>
        <p:nvSpPr>
          <p:cNvPr id="146" name="Google Shape;146;p3"/>
          <p:cNvSpPr txBox="1"/>
          <p:nvPr>
            <p:ph idx="1" type="body"/>
          </p:nvPr>
        </p:nvSpPr>
        <p:spPr>
          <a:xfrm>
            <a:off x="379975" y="1081575"/>
            <a:ext cx="8227200" cy="2538900"/>
          </a:xfrm>
          <a:prstGeom prst="rect">
            <a:avLst/>
          </a:prstGeom>
          <a:noFill/>
          <a:ln>
            <a:noFill/>
          </a:ln>
        </p:spPr>
        <p:txBody>
          <a:bodyPr anchorCtr="0" anchor="t" bIns="45700" lIns="91425" spcFirstLastPara="1" rIns="91425" wrap="square" tIns="45700">
            <a:normAutofit fontScale="92500" lnSpcReduction="10000"/>
          </a:bodyPr>
          <a:lstStyle/>
          <a:p>
            <a:pPr indent="0" lvl="0" marL="114300" rtl="0" algn="just">
              <a:lnSpc>
                <a:spcPct val="90000"/>
              </a:lnSpc>
              <a:spcBef>
                <a:spcPts val="750"/>
              </a:spcBef>
              <a:spcAft>
                <a:spcPts val="0"/>
              </a:spcAft>
              <a:buSzPct val="108107"/>
              <a:buNone/>
            </a:pPr>
            <a:r>
              <a:rPr lang="en-IN" sz="1800">
                <a:latin typeface="Times New Roman"/>
                <a:ea typeface="Times New Roman"/>
                <a:cs typeface="Times New Roman"/>
                <a:sym typeface="Times New Roman"/>
              </a:rPr>
              <a:t>The neck, also called the cervical spine, is a well engineered structure of bones, nerves, muscles, ligaments, and tendons. The cervical spine is delicate-housing the spinal cord that sends message from the brain to control all the aspects of the body-while also remarkably strong and flexible, allow the neck to move in all directions. The cervical spine has 7 stacked bones called vertebrae, labeled C1 through C7. The top of the cervical spine connects to the skull, and the bottom connects to the upper back at about shoulder level. Cervical fractures usually result from high-energy trauma, such as automobile crashes or falls. In elderly people, ground level falls such as falling from chairs and stairs, can result cervical spine fractures.</a:t>
            </a:r>
            <a:endParaRPr sz="1800">
              <a:latin typeface="Times New Roman"/>
              <a:ea typeface="Times New Roman"/>
              <a:cs typeface="Times New Roman"/>
              <a:sym typeface="Times New Roman"/>
            </a:endParaRPr>
          </a:p>
          <a:p>
            <a:pPr indent="0" lvl="0" marL="0" rtl="0" algn="l">
              <a:lnSpc>
                <a:spcPct val="90000"/>
              </a:lnSpc>
              <a:spcBef>
                <a:spcPts val="750"/>
              </a:spcBef>
              <a:spcAft>
                <a:spcPts val="0"/>
              </a:spcAft>
              <a:buSzPct val="108107"/>
              <a:buNone/>
            </a:pPr>
            <a:r>
              <a:t/>
            </a:r>
            <a:endParaRPr sz="1800">
              <a:latin typeface="Times New Roman"/>
              <a:ea typeface="Times New Roman"/>
              <a:cs typeface="Times New Roman"/>
              <a:sym typeface="Times New Roman"/>
            </a:endParaRPr>
          </a:p>
          <a:p>
            <a:pPr indent="0" lvl="0" marL="457200" rtl="0" algn="l">
              <a:lnSpc>
                <a:spcPct val="90000"/>
              </a:lnSpc>
              <a:spcBef>
                <a:spcPts val="750"/>
              </a:spcBef>
              <a:spcAft>
                <a:spcPts val="0"/>
              </a:spcAft>
              <a:buSzPct val="108107"/>
              <a:buNone/>
            </a:pPr>
            <a:r>
              <a:t/>
            </a:r>
            <a:endParaRPr sz="1800">
              <a:latin typeface="Times New Roman"/>
              <a:ea typeface="Times New Roman"/>
              <a:cs typeface="Times New Roman"/>
              <a:sym typeface="Times New Roman"/>
            </a:endParaRPr>
          </a:p>
        </p:txBody>
      </p:sp>
      <p:pic>
        <p:nvPicPr>
          <p:cNvPr id="147" name="Google Shape;147;p3"/>
          <p:cNvPicPr preferRelativeResize="0"/>
          <p:nvPr/>
        </p:nvPicPr>
        <p:blipFill rotWithShape="1">
          <a:blip r:embed="rId3">
            <a:alphaModFix/>
          </a:blip>
          <a:srcRect b="0" l="0" r="0" t="0"/>
          <a:stretch/>
        </p:blipFill>
        <p:spPr>
          <a:xfrm>
            <a:off x="5379075" y="2835675"/>
            <a:ext cx="3415925" cy="2216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4"/>
          <p:cNvSpPr txBox="1"/>
          <p:nvPr>
            <p:ph type="title"/>
          </p:nvPr>
        </p:nvSpPr>
        <p:spPr>
          <a:xfrm>
            <a:off x="628650" y="143975"/>
            <a:ext cx="2396490" cy="7983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b="1" lang="en-IN" sz="2400">
                <a:solidFill>
                  <a:srgbClr val="A50021"/>
                </a:solidFill>
                <a:latin typeface="Times New Roman"/>
                <a:ea typeface="Times New Roman"/>
                <a:cs typeface="Times New Roman"/>
                <a:sym typeface="Times New Roman"/>
              </a:rPr>
              <a:t>Cervical Spine</a:t>
            </a:r>
            <a:endParaRPr b="1" sz="2400">
              <a:solidFill>
                <a:srgbClr val="A50021"/>
              </a:solidFill>
              <a:latin typeface="Times New Roman"/>
              <a:ea typeface="Times New Roman"/>
              <a:cs typeface="Times New Roman"/>
              <a:sym typeface="Times New Roman"/>
            </a:endParaRPr>
          </a:p>
        </p:txBody>
      </p:sp>
      <p:sp>
        <p:nvSpPr>
          <p:cNvPr id="153" name="Google Shape;153;p4"/>
          <p:cNvSpPr txBox="1"/>
          <p:nvPr/>
        </p:nvSpPr>
        <p:spPr>
          <a:xfrm>
            <a:off x="994675" y="1166830"/>
            <a:ext cx="7538700" cy="37038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54" name="Google Shape;154;p4"/>
          <p:cNvPicPr preferRelativeResize="0"/>
          <p:nvPr/>
        </p:nvPicPr>
        <p:blipFill rotWithShape="1">
          <a:blip r:embed="rId3">
            <a:alphaModFix/>
          </a:blip>
          <a:srcRect b="0" l="0" r="0" t="0"/>
          <a:stretch/>
        </p:blipFill>
        <p:spPr>
          <a:xfrm>
            <a:off x="2370050" y="746000"/>
            <a:ext cx="4403902" cy="42011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5"/>
          <p:cNvSpPr txBox="1"/>
          <p:nvPr>
            <p:ph type="title"/>
          </p:nvPr>
        </p:nvSpPr>
        <p:spPr>
          <a:xfrm>
            <a:off x="628650" y="78575"/>
            <a:ext cx="7886700" cy="628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b="1" lang="en-IN" sz="2800">
                <a:solidFill>
                  <a:srgbClr val="A50021"/>
                </a:solidFill>
                <a:latin typeface="Times New Roman"/>
                <a:ea typeface="Times New Roman"/>
                <a:cs typeface="Times New Roman"/>
                <a:sym typeface="Times New Roman"/>
              </a:rPr>
              <a:t>Roles of the Cervical Spine</a:t>
            </a:r>
            <a:endParaRPr b="1" sz="2800">
              <a:solidFill>
                <a:srgbClr val="A50021"/>
              </a:solidFill>
              <a:latin typeface="Times New Roman"/>
              <a:ea typeface="Times New Roman"/>
              <a:cs typeface="Times New Roman"/>
              <a:sym typeface="Times New Roman"/>
            </a:endParaRPr>
          </a:p>
        </p:txBody>
      </p:sp>
      <p:sp>
        <p:nvSpPr>
          <p:cNvPr id="160" name="Google Shape;160;p5"/>
          <p:cNvSpPr txBox="1"/>
          <p:nvPr>
            <p:ph idx="1" type="body"/>
          </p:nvPr>
        </p:nvSpPr>
        <p:spPr>
          <a:xfrm>
            <a:off x="340300" y="706775"/>
            <a:ext cx="8585700" cy="4305900"/>
          </a:xfrm>
          <a:prstGeom prst="rect">
            <a:avLst/>
          </a:prstGeom>
          <a:noFill/>
          <a:ln>
            <a:noFill/>
          </a:ln>
        </p:spPr>
        <p:txBody>
          <a:bodyPr anchorCtr="0" anchor="t" bIns="45700" lIns="91425" spcFirstLastPara="1" rIns="91425" wrap="square" tIns="45700">
            <a:normAutofit/>
          </a:bodyPr>
          <a:lstStyle/>
          <a:p>
            <a:pPr indent="-355600" lvl="0" marL="457200" rtl="0" algn="l">
              <a:lnSpc>
                <a:spcPct val="90000"/>
              </a:lnSpc>
              <a:spcBef>
                <a:spcPts val="750"/>
              </a:spcBef>
              <a:spcAft>
                <a:spcPts val="0"/>
              </a:spcAft>
              <a:buSzPts val="2000"/>
              <a:buChar char="●"/>
            </a:pPr>
            <a:r>
              <a:rPr b="1" lang="en-IN" sz="2000">
                <a:latin typeface="Times New Roman"/>
                <a:ea typeface="Times New Roman"/>
                <a:cs typeface="Times New Roman"/>
                <a:sym typeface="Times New Roman"/>
              </a:rPr>
              <a:t>Protecting the spinal cord: </a:t>
            </a:r>
            <a:r>
              <a:rPr lang="en-IN" sz="2000">
                <a:latin typeface="Times New Roman"/>
                <a:ea typeface="Times New Roman"/>
                <a:cs typeface="Times New Roman"/>
                <a:sym typeface="Times New Roman"/>
              </a:rPr>
              <a:t>The spinal cord is a bundle of nerves that extends from the brain and runs through the cervical spine and thoracic spine(upper and middle back) prior to ending just before the lumbar spine(lower back).Each vertebrae has large hole for the spinal cord to pass through. Together, these vertebrae keep the spinal cord shielded inside a bony tunnel is called the spinal canal.</a:t>
            </a:r>
            <a:endParaRPr sz="2000">
              <a:latin typeface="Times New Roman"/>
              <a:ea typeface="Times New Roman"/>
              <a:cs typeface="Times New Roman"/>
              <a:sym typeface="Times New Roman"/>
            </a:endParaRPr>
          </a:p>
          <a:p>
            <a:pPr indent="-355600" lvl="0" marL="457200" rtl="0" algn="l">
              <a:lnSpc>
                <a:spcPct val="90000"/>
              </a:lnSpc>
              <a:spcBef>
                <a:spcPts val="0"/>
              </a:spcBef>
              <a:spcAft>
                <a:spcPts val="0"/>
              </a:spcAft>
              <a:buSzPts val="2000"/>
              <a:buChar char="●"/>
            </a:pPr>
            <a:r>
              <a:rPr b="1" lang="en-IN" sz="2000">
                <a:latin typeface="Times New Roman"/>
                <a:ea typeface="Times New Roman"/>
                <a:cs typeface="Times New Roman"/>
                <a:sym typeface="Times New Roman"/>
              </a:rPr>
              <a:t>Supporting the head and its movements:</a:t>
            </a:r>
            <a:r>
              <a:rPr lang="en-IN" sz="2000">
                <a:latin typeface="Times New Roman"/>
                <a:ea typeface="Times New Roman"/>
                <a:cs typeface="Times New Roman"/>
                <a:sym typeface="Times New Roman"/>
              </a:rPr>
              <a:t> The cervical spine handles the heavy load, as the head weighs over 10 and 13 pounds.In addition to supporting the head, the cervical spine allows the necks flexibility and heads range of motion.</a:t>
            </a:r>
            <a:endParaRPr sz="2000">
              <a:latin typeface="Times New Roman"/>
              <a:ea typeface="Times New Roman"/>
              <a:cs typeface="Times New Roman"/>
              <a:sym typeface="Times New Roman"/>
            </a:endParaRPr>
          </a:p>
          <a:p>
            <a:pPr indent="-355600" lvl="0" marL="457200" rtl="0" algn="l">
              <a:lnSpc>
                <a:spcPct val="90000"/>
              </a:lnSpc>
              <a:spcBef>
                <a:spcPts val="0"/>
              </a:spcBef>
              <a:spcAft>
                <a:spcPts val="0"/>
              </a:spcAft>
              <a:buSzPts val="2000"/>
              <a:buChar char="●"/>
            </a:pPr>
            <a:r>
              <a:rPr b="1" lang="en-IN" sz="2000">
                <a:latin typeface="Times New Roman"/>
                <a:ea typeface="Times New Roman"/>
                <a:cs typeface="Times New Roman"/>
                <a:sym typeface="Times New Roman"/>
              </a:rPr>
              <a:t>Facilitating flow of blood to the brain:</a:t>
            </a:r>
            <a:r>
              <a:rPr lang="en-IN" sz="2000">
                <a:latin typeface="Times New Roman"/>
                <a:ea typeface="Times New Roman"/>
                <a:cs typeface="Times New Roman"/>
                <a:sym typeface="Times New Roman"/>
              </a:rPr>
              <a:t> Small holes in the cervical spine provide a passageway for arteries to carry blood to the brain. These openings for the blood vessels are present only in cervical spine from C1 down to C6 (not in C7 or lower).</a:t>
            </a:r>
            <a:endParaRPr sz="20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6"/>
          <p:cNvSpPr txBox="1"/>
          <p:nvPr>
            <p:ph type="title"/>
          </p:nvPr>
        </p:nvSpPr>
        <p:spPr>
          <a:xfrm>
            <a:off x="628650" y="130875"/>
            <a:ext cx="7886700" cy="549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b="1" lang="en-IN" sz="2800">
                <a:solidFill>
                  <a:srgbClr val="A50021"/>
                </a:solidFill>
                <a:latin typeface="Times New Roman"/>
                <a:ea typeface="Times New Roman"/>
                <a:cs typeface="Times New Roman"/>
                <a:sym typeface="Times New Roman"/>
              </a:rPr>
              <a:t>Movements of the Cervical spine</a:t>
            </a:r>
            <a:endParaRPr b="1" sz="2800">
              <a:solidFill>
                <a:srgbClr val="A50021"/>
              </a:solidFill>
              <a:latin typeface="Times New Roman"/>
              <a:ea typeface="Times New Roman"/>
              <a:cs typeface="Times New Roman"/>
              <a:sym typeface="Times New Roman"/>
            </a:endParaRPr>
          </a:p>
        </p:txBody>
      </p:sp>
      <p:sp>
        <p:nvSpPr>
          <p:cNvPr id="166" name="Google Shape;166;p6"/>
          <p:cNvSpPr txBox="1"/>
          <p:nvPr>
            <p:ph idx="1" type="body"/>
          </p:nvPr>
        </p:nvSpPr>
        <p:spPr>
          <a:xfrm>
            <a:off x="502575" y="680475"/>
            <a:ext cx="7886700" cy="41619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750"/>
              </a:spcBef>
              <a:spcAft>
                <a:spcPts val="0"/>
              </a:spcAft>
              <a:buSzPts val="1800"/>
              <a:buNone/>
            </a:pPr>
            <a:r>
              <a:rPr lang="en-IN" sz="2000">
                <a:latin typeface="Times New Roman"/>
                <a:ea typeface="Times New Roman"/>
                <a:cs typeface="Times New Roman"/>
                <a:sym typeface="Times New Roman"/>
              </a:rPr>
              <a:t>The cervical spine is the most mobile region of the spine.Head and neck motions typically involve one or more of the following of the cervical spine:</a:t>
            </a:r>
            <a:endParaRPr sz="2000">
              <a:latin typeface="Times New Roman"/>
              <a:ea typeface="Times New Roman"/>
              <a:cs typeface="Times New Roman"/>
              <a:sym typeface="Times New Roman"/>
            </a:endParaRPr>
          </a:p>
          <a:p>
            <a:pPr indent="-349250" lvl="0" marL="457200" rtl="0" algn="l">
              <a:lnSpc>
                <a:spcPct val="90000"/>
              </a:lnSpc>
              <a:spcBef>
                <a:spcPts val="750"/>
              </a:spcBef>
              <a:spcAft>
                <a:spcPts val="0"/>
              </a:spcAft>
              <a:buSzPts val="1900"/>
              <a:buFont typeface="Times New Roman"/>
              <a:buChar char="●"/>
            </a:pPr>
            <a:r>
              <a:rPr b="1" lang="en-IN" sz="2000">
                <a:latin typeface="Times New Roman"/>
                <a:ea typeface="Times New Roman"/>
                <a:cs typeface="Times New Roman"/>
                <a:sym typeface="Times New Roman"/>
              </a:rPr>
              <a:t>Flexion:</a:t>
            </a:r>
            <a:r>
              <a:rPr lang="en-IN" sz="2000">
                <a:latin typeface="Times New Roman"/>
                <a:ea typeface="Times New Roman"/>
                <a:cs typeface="Times New Roman"/>
                <a:sym typeface="Times New Roman"/>
              </a:rPr>
              <a:t> </a:t>
            </a:r>
            <a:r>
              <a:rPr lang="en-IN" sz="1900">
                <a:latin typeface="Times New Roman"/>
                <a:ea typeface="Times New Roman"/>
                <a:cs typeface="Times New Roman"/>
                <a:sym typeface="Times New Roman"/>
              </a:rPr>
              <a:t>The cervical spine bends directly forward with the chin tilting down. Neck flexion typically occurs when looking downward or while in forward head posture, such as when sitting with a poor posture at a computer.</a:t>
            </a:r>
            <a:endParaRPr sz="1900">
              <a:latin typeface="Times New Roman"/>
              <a:ea typeface="Times New Roman"/>
              <a:cs typeface="Times New Roman"/>
              <a:sym typeface="Times New Roman"/>
            </a:endParaRPr>
          </a:p>
          <a:p>
            <a:pPr indent="-355600" lvl="0" marL="457200" rtl="0" algn="l">
              <a:lnSpc>
                <a:spcPct val="90000"/>
              </a:lnSpc>
              <a:spcBef>
                <a:spcPts val="0"/>
              </a:spcBef>
              <a:spcAft>
                <a:spcPts val="0"/>
              </a:spcAft>
              <a:buSzPts val="2000"/>
              <a:buFont typeface="Times New Roman"/>
              <a:buChar char="●"/>
            </a:pPr>
            <a:r>
              <a:rPr b="1" lang="en-IN" sz="2000">
                <a:latin typeface="Times New Roman"/>
                <a:ea typeface="Times New Roman"/>
                <a:cs typeface="Times New Roman"/>
                <a:sym typeface="Times New Roman"/>
              </a:rPr>
              <a:t>Extension: </a:t>
            </a:r>
            <a:r>
              <a:rPr lang="en-IN" sz="1900">
                <a:latin typeface="Times New Roman"/>
                <a:ea typeface="Times New Roman"/>
                <a:cs typeface="Times New Roman"/>
                <a:sym typeface="Times New Roman"/>
              </a:rPr>
              <a:t>The cervical spine straightens or moves directly backward with the chin tilting up.Neck extension is common when performing overhead work.</a:t>
            </a:r>
            <a:endParaRPr sz="1900">
              <a:latin typeface="Times New Roman"/>
              <a:ea typeface="Times New Roman"/>
              <a:cs typeface="Times New Roman"/>
              <a:sym typeface="Times New Roman"/>
            </a:endParaRPr>
          </a:p>
          <a:p>
            <a:pPr indent="-355600" lvl="0" marL="457200" rtl="0" algn="l">
              <a:lnSpc>
                <a:spcPct val="90000"/>
              </a:lnSpc>
              <a:spcBef>
                <a:spcPts val="0"/>
              </a:spcBef>
              <a:spcAft>
                <a:spcPts val="0"/>
              </a:spcAft>
              <a:buSzPts val="2000"/>
              <a:buFont typeface="Times New Roman"/>
              <a:buChar char="●"/>
            </a:pPr>
            <a:r>
              <a:rPr b="1" lang="en-IN" sz="2000">
                <a:latin typeface="Times New Roman"/>
                <a:ea typeface="Times New Roman"/>
                <a:cs typeface="Times New Roman"/>
                <a:sym typeface="Times New Roman"/>
              </a:rPr>
              <a:t>Rotation: </a:t>
            </a:r>
            <a:r>
              <a:rPr lang="en-IN" sz="1900">
                <a:latin typeface="Times New Roman"/>
                <a:ea typeface="Times New Roman"/>
                <a:cs typeface="Times New Roman"/>
                <a:sym typeface="Times New Roman"/>
              </a:rPr>
              <a:t>The cervical spine and the head turn to one side. Neck rotation is particularly useful when trying to look to the or over the shoulder,such as when backing up a car.</a:t>
            </a:r>
            <a:endParaRPr sz="1900">
              <a:latin typeface="Times New Roman"/>
              <a:ea typeface="Times New Roman"/>
              <a:cs typeface="Times New Roman"/>
              <a:sym typeface="Times New Roman"/>
            </a:endParaRPr>
          </a:p>
          <a:p>
            <a:pPr indent="-355600" lvl="0" marL="457200" rtl="0" algn="l">
              <a:lnSpc>
                <a:spcPct val="90000"/>
              </a:lnSpc>
              <a:spcBef>
                <a:spcPts val="0"/>
              </a:spcBef>
              <a:spcAft>
                <a:spcPts val="0"/>
              </a:spcAft>
              <a:buSzPts val="2000"/>
              <a:buFont typeface="Times New Roman"/>
              <a:buChar char="●"/>
            </a:pPr>
            <a:r>
              <a:rPr b="1" lang="en-IN" sz="2000">
                <a:latin typeface="Times New Roman"/>
                <a:ea typeface="Times New Roman"/>
                <a:cs typeface="Times New Roman"/>
                <a:sym typeface="Times New Roman"/>
              </a:rPr>
              <a:t>Lateral Flexion: </a:t>
            </a:r>
            <a:r>
              <a:rPr lang="en-IN" sz="1900">
                <a:latin typeface="Times New Roman"/>
                <a:ea typeface="Times New Roman"/>
                <a:cs typeface="Times New Roman"/>
                <a:sym typeface="Times New Roman"/>
              </a:rPr>
              <a:t>The cervical spine bends to one side with the ear moving toward the shoulder.</a:t>
            </a:r>
            <a:endParaRPr sz="19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7"/>
          <p:cNvSpPr txBox="1"/>
          <p:nvPr>
            <p:ph type="title"/>
          </p:nvPr>
        </p:nvSpPr>
        <p:spPr>
          <a:xfrm>
            <a:off x="661670" y="299732"/>
            <a:ext cx="6083163" cy="433523"/>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sz="2800">
                <a:solidFill>
                  <a:srgbClr val="A50021"/>
                </a:solidFill>
                <a:latin typeface="Times New Roman"/>
                <a:ea typeface="Times New Roman"/>
                <a:cs typeface="Times New Roman"/>
                <a:sym typeface="Times New Roman"/>
              </a:rPr>
              <a:t>Context and Problem statement</a:t>
            </a:r>
            <a:endParaRPr/>
          </a:p>
        </p:txBody>
      </p:sp>
      <p:sp>
        <p:nvSpPr>
          <p:cNvPr id="172" name="Google Shape;172;p7"/>
          <p:cNvSpPr txBox="1"/>
          <p:nvPr/>
        </p:nvSpPr>
        <p:spPr>
          <a:xfrm>
            <a:off x="661035" y="896183"/>
            <a:ext cx="7854315" cy="35394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rgbClr val="000000"/>
                </a:solidFill>
                <a:latin typeface="Times New Roman"/>
                <a:ea typeface="Times New Roman"/>
                <a:cs typeface="Times New Roman"/>
                <a:sym typeface="Times New Roman"/>
              </a:rPr>
              <a:t>RSNA (Radiological Society of North America) Cervical Spine Fracture refers to a project or initiative by the Radiological Society of North America to study and improve the detection of cervical spine fractures through the use of medical imaging and machine learning.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rgbClr val="000000"/>
                </a:solidFill>
                <a:latin typeface="Times New Roman"/>
                <a:ea typeface="Times New Roman"/>
                <a:cs typeface="Times New Roman"/>
                <a:sym typeface="Times New Roman"/>
              </a:rPr>
              <a:t>RSNA cervical spine fracture projects typically involve the use of large datasets of medical images, such as X-rays, CT scans, or MRI scans, to train machine learning models. These models are then tested and evaluated on a separate set of images to determine their accuracy and reliability in detecting cervical fractures.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600"/>
              <a:buFont typeface="Arial"/>
              <a:buNone/>
            </a:pPr>
            <a:r>
              <a:rPr b="1" i="0" lang="en-IN" sz="1600" u="none" cap="none" strike="noStrike">
                <a:solidFill>
                  <a:srgbClr val="000000"/>
                </a:solidFill>
                <a:latin typeface="Times New Roman"/>
                <a:ea typeface="Times New Roman"/>
                <a:cs typeface="Times New Roman"/>
                <a:sym typeface="Times New Roman"/>
              </a:rPr>
              <a:t>Problem Statement: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rgbClr val="000000"/>
                </a:solidFill>
                <a:latin typeface="Times New Roman"/>
                <a:ea typeface="Times New Roman"/>
                <a:cs typeface="Times New Roman"/>
                <a:sym typeface="Times New Roman"/>
              </a:rPr>
              <a:t>The goal of this initiative is to develop and validate accurate and efficient methods for detecting cervical fractures, which can help improve patient outcomes and reduce the risk of long-term complications.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Times New Roman"/>
              <a:ea typeface="Times New Roman"/>
              <a:cs typeface="Times New Roman"/>
              <a:sym typeface="Times New Roman"/>
            </a:endParaRPr>
          </a:p>
        </p:txBody>
      </p:sp>
      <p:sp>
        <p:nvSpPr>
          <p:cNvPr id="173" name="Google Shape;173;p7"/>
          <p:cNvSpPr/>
          <p:nvPr/>
        </p:nvSpPr>
        <p:spPr>
          <a:xfrm flipH="1" rot="10800000">
            <a:off x="381000" y="1036320"/>
            <a:ext cx="247650" cy="167640"/>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74" name="Google Shape;174;p7"/>
          <p:cNvSpPr/>
          <p:nvPr/>
        </p:nvSpPr>
        <p:spPr>
          <a:xfrm flipH="1" rot="10800000">
            <a:off x="298133" y="3413760"/>
            <a:ext cx="247650" cy="167640"/>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8"/>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
        <p:nvSpPr>
          <p:cNvPr id="180" name="Google Shape;180;p8"/>
          <p:cNvSpPr txBox="1"/>
          <p:nvPr>
            <p:ph type="title"/>
          </p:nvPr>
        </p:nvSpPr>
        <p:spPr>
          <a:xfrm>
            <a:off x="661671" y="401720"/>
            <a:ext cx="1982400" cy="433500"/>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sz="2400">
                <a:solidFill>
                  <a:srgbClr val="A50021"/>
                </a:solidFill>
                <a:latin typeface="Times New Roman"/>
                <a:ea typeface="Times New Roman"/>
                <a:cs typeface="Times New Roman"/>
                <a:sym typeface="Times New Roman"/>
              </a:rPr>
              <a:t>Objective:</a:t>
            </a:r>
            <a:endParaRPr/>
          </a:p>
        </p:txBody>
      </p:sp>
      <p:sp>
        <p:nvSpPr>
          <p:cNvPr id="181" name="Google Shape;181;p8"/>
          <p:cNvSpPr txBox="1"/>
          <p:nvPr/>
        </p:nvSpPr>
        <p:spPr>
          <a:xfrm>
            <a:off x="661671" y="1084040"/>
            <a:ext cx="8014200" cy="18162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600"/>
              <a:buFont typeface="Arial"/>
              <a:buNone/>
            </a:pPr>
            <a:r>
              <a:rPr b="0" i="0" lang="en-IN" sz="1600" u="none" cap="none" strike="noStrike">
                <a:solidFill>
                  <a:srgbClr val="000000"/>
                </a:solidFill>
                <a:latin typeface="Times New Roman"/>
                <a:ea typeface="Times New Roman"/>
                <a:cs typeface="Times New Roman"/>
                <a:sym typeface="Times New Roman"/>
              </a:rPr>
              <a:t>The objective of this study is to develop a machine learning model in Python to accurately detect cervical spine is fractured or not. The dataset used in this study consisted of X-ray images of cervical spine fractures and normal cervical spines. The images were pre-processed and labeled to create a training and testing dataset for the machine learning model. Fractures in X-ray images. we used a Convolutional Neural Network (CNN) to detect the cervical vertebrae from the images. The CNN model then was tested on a dataset of different types of images. The output layer then predicts whether the input image contains a fracture or not.</a:t>
            </a:r>
            <a:endParaRPr b="0" i="0" sz="1400" u="none" cap="none" strike="noStrike">
              <a:solidFill>
                <a:srgbClr val="000000"/>
              </a:solidFill>
              <a:latin typeface="Arial"/>
              <a:ea typeface="Arial"/>
              <a:cs typeface="Arial"/>
              <a:sym typeface="Arial"/>
            </a:endParaRPr>
          </a:p>
        </p:txBody>
      </p:sp>
      <p:sp>
        <p:nvSpPr>
          <p:cNvPr id="182" name="Google Shape;182;p8"/>
          <p:cNvSpPr/>
          <p:nvPr/>
        </p:nvSpPr>
        <p:spPr>
          <a:xfrm flipH="1" rot="10800000">
            <a:off x="344169" y="1478280"/>
            <a:ext cx="247650" cy="167640"/>
          </a:xfrm>
          <a:prstGeom prst="rightArrow">
            <a:avLst>
              <a:gd fmla="val 50000" name="adj1"/>
              <a:gd fmla="val 50000" name="adj2"/>
            </a:avLst>
          </a:prstGeom>
          <a:solidFill>
            <a:schemeClr val="accent1"/>
          </a:solidFill>
          <a:ln cap="flat" cmpd="sng" w="25400">
            <a:solidFill>
              <a:srgbClr val="42719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83" name="Google Shape;183;p8"/>
          <p:cNvPicPr preferRelativeResize="0"/>
          <p:nvPr/>
        </p:nvPicPr>
        <p:blipFill rotWithShape="1">
          <a:blip r:embed="rId3">
            <a:alphaModFix/>
          </a:blip>
          <a:srcRect b="0" l="0" r="0" t="0"/>
          <a:stretch/>
        </p:blipFill>
        <p:spPr>
          <a:xfrm>
            <a:off x="3293475" y="3148750"/>
            <a:ext cx="2057400" cy="1815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900"/>
              <a:buNone/>
            </a:pPr>
            <a:fld id="{00000000-1234-1234-1234-123412341234}" type="slidenum">
              <a:rPr lang="en-IN"/>
              <a:t>‹#›</a:t>
            </a:fld>
            <a:endParaRPr/>
          </a:p>
        </p:txBody>
      </p:sp>
      <p:sp>
        <p:nvSpPr>
          <p:cNvPr id="189" name="Google Shape;189;p9"/>
          <p:cNvSpPr txBox="1"/>
          <p:nvPr>
            <p:ph type="title"/>
          </p:nvPr>
        </p:nvSpPr>
        <p:spPr>
          <a:xfrm>
            <a:off x="147606" y="75706"/>
            <a:ext cx="4603473" cy="433523"/>
          </a:xfrm>
          <a:prstGeom prst="rect">
            <a:avLst/>
          </a:prstGeom>
          <a:noFill/>
          <a:ln>
            <a:noFill/>
          </a:ln>
        </p:spPr>
        <p:txBody>
          <a:bodyPr anchorCtr="0" anchor="ctr" bIns="45700" lIns="91425" spcFirstLastPara="1" rIns="91425" wrap="square" tIns="45700">
            <a:noAutofit/>
          </a:bodyPr>
          <a:lstStyle/>
          <a:p>
            <a:pPr indent="0" lvl="0" marL="0" rtl="0" algn="l">
              <a:lnSpc>
                <a:spcPct val="107000"/>
              </a:lnSpc>
              <a:spcBef>
                <a:spcPts val="0"/>
              </a:spcBef>
              <a:spcAft>
                <a:spcPts val="0"/>
              </a:spcAft>
              <a:buClr>
                <a:srgbClr val="A50021"/>
              </a:buClr>
              <a:buSzPts val="2800"/>
              <a:buFont typeface="Times New Roman"/>
              <a:buNone/>
            </a:pPr>
            <a:r>
              <a:rPr b="1" lang="en-IN" sz="1800">
                <a:solidFill>
                  <a:srgbClr val="A50021"/>
                </a:solidFill>
                <a:latin typeface="Times New Roman"/>
                <a:ea typeface="Times New Roman"/>
                <a:cs typeface="Times New Roman"/>
                <a:sym typeface="Times New Roman"/>
              </a:rPr>
              <a:t>Review of related Literature/Product survey </a:t>
            </a:r>
            <a:endParaRPr/>
          </a:p>
        </p:txBody>
      </p:sp>
      <p:graphicFrame>
        <p:nvGraphicFramePr>
          <p:cNvPr id="190" name="Google Shape;190;p9"/>
          <p:cNvGraphicFramePr/>
          <p:nvPr/>
        </p:nvGraphicFramePr>
        <p:xfrm>
          <a:off x="147606" y="583343"/>
          <a:ext cx="3000000" cy="3000000"/>
        </p:xfrm>
        <a:graphic>
          <a:graphicData uri="http://schemas.openxmlformats.org/drawingml/2006/table">
            <a:tbl>
              <a:tblPr bandRow="1" firstRow="1">
                <a:noFill/>
                <a:tableStyleId>{BC327A53-FFCB-45D0-9F59-6BE3CD50B339}</a:tableStyleId>
              </a:tblPr>
              <a:tblGrid>
                <a:gridCol w="2747300"/>
                <a:gridCol w="1878225"/>
                <a:gridCol w="2229675"/>
                <a:gridCol w="2052700"/>
              </a:tblGrid>
              <a:tr h="272425">
                <a:tc>
                  <a:txBody>
                    <a:bodyPr/>
                    <a:lstStyle/>
                    <a:p>
                      <a:pPr indent="0" lvl="0" marL="0" marR="0" rtl="0" algn="just">
                        <a:lnSpc>
                          <a:spcPct val="107000"/>
                        </a:lnSpc>
                        <a:spcBef>
                          <a:spcPts val="0"/>
                        </a:spcBef>
                        <a:spcAft>
                          <a:spcPts val="0"/>
                        </a:spcAft>
                        <a:buClr>
                          <a:srgbClr val="000000"/>
                        </a:buClr>
                        <a:buSzPts val="1000"/>
                        <a:buFont typeface="Arial"/>
                        <a:buNone/>
                      </a:pPr>
                      <a:r>
                        <a:rPr b="1" lang="en-IN" sz="1000" u="none" cap="none" strike="noStrike"/>
                        <a:t>NAME</a:t>
                      </a:r>
                      <a:endParaRPr b="1" sz="900" u="none" cap="none" strike="noStrike">
                        <a:latin typeface="Times New Roman"/>
                        <a:ea typeface="Times New Roman"/>
                        <a:cs typeface="Times New Roman"/>
                        <a:sym typeface="Times New Roman"/>
                      </a:endParaRPr>
                    </a:p>
                  </a:txBody>
                  <a:tcPr marT="12200" marB="12200" marR="24375" marL="24375"/>
                </a:tc>
                <a:tc>
                  <a:txBody>
                    <a:bodyPr/>
                    <a:lstStyle/>
                    <a:p>
                      <a:pPr indent="0" lvl="0" marL="0" marR="0" rtl="0" algn="just">
                        <a:lnSpc>
                          <a:spcPct val="107000"/>
                        </a:lnSpc>
                        <a:spcBef>
                          <a:spcPts val="0"/>
                        </a:spcBef>
                        <a:spcAft>
                          <a:spcPts val="0"/>
                        </a:spcAft>
                        <a:buClr>
                          <a:srgbClr val="000000"/>
                        </a:buClr>
                        <a:buSzPts val="1000"/>
                        <a:buFont typeface="Arial"/>
                        <a:buNone/>
                      </a:pPr>
                      <a:r>
                        <a:rPr b="1" lang="en-IN" sz="1000" u="none" cap="none" strike="noStrike"/>
                        <a:t>APPLICATION</a:t>
                      </a:r>
                      <a:endParaRPr b="1" sz="900" u="none" cap="none" strike="noStrike">
                        <a:latin typeface="Times New Roman"/>
                        <a:ea typeface="Times New Roman"/>
                        <a:cs typeface="Times New Roman"/>
                        <a:sym typeface="Times New Roman"/>
                      </a:endParaRPr>
                    </a:p>
                  </a:txBody>
                  <a:tcPr marT="12200" marB="12200" marR="24375" marL="24375"/>
                </a:tc>
                <a:tc>
                  <a:txBody>
                    <a:bodyPr/>
                    <a:lstStyle/>
                    <a:p>
                      <a:pPr indent="0" lvl="0" marL="0" marR="0" rtl="0" algn="just">
                        <a:lnSpc>
                          <a:spcPct val="107000"/>
                        </a:lnSpc>
                        <a:spcBef>
                          <a:spcPts val="0"/>
                        </a:spcBef>
                        <a:spcAft>
                          <a:spcPts val="0"/>
                        </a:spcAft>
                        <a:buClr>
                          <a:srgbClr val="000000"/>
                        </a:buClr>
                        <a:buSzPts val="1000"/>
                        <a:buFont typeface="Arial"/>
                        <a:buNone/>
                      </a:pPr>
                      <a:r>
                        <a:rPr b="1" lang="en-IN" sz="1000" u="none" cap="none" strike="noStrike"/>
                        <a:t>TECHNIQUES USED</a:t>
                      </a:r>
                      <a:endParaRPr b="1" sz="900" u="none" cap="none" strike="noStrike">
                        <a:latin typeface="Times New Roman"/>
                        <a:ea typeface="Times New Roman"/>
                        <a:cs typeface="Times New Roman"/>
                        <a:sym typeface="Times New Roman"/>
                      </a:endParaRPr>
                    </a:p>
                  </a:txBody>
                  <a:tcPr marT="12200" marB="12200" marR="24375" marL="24375"/>
                </a:tc>
                <a:tc>
                  <a:txBody>
                    <a:bodyPr/>
                    <a:lstStyle/>
                    <a:p>
                      <a:pPr indent="0" lvl="0" marL="0" marR="0" rtl="0" algn="just">
                        <a:lnSpc>
                          <a:spcPct val="107000"/>
                        </a:lnSpc>
                        <a:spcBef>
                          <a:spcPts val="0"/>
                        </a:spcBef>
                        <a:spcAft>
                          <a:spcPts val="0"/>
                        </a:spcAft>
                        <a:buClr>
                          <a:srgbClr val="000000"/>
                        </a:buClr>
                        <a:buSzPts val="1000"/>
                        <a:buFont typeface="Arial"/>
                        <a:buNone/>
                      </a:pPr>
                      <a:r>
                        <a:rPr b="1" lang="en-IN" sz="1000" u="none" cap="none" strike="noStrike"/>
                        <a:t>      RESULTS</a:t>
                      </a:r>
                      <a:endParaRPr b="1" sz="900" u="none" cap="none" strike="noStrike">
                        <a:latin typeface="Times New Roman"/>
                        <a:ea typeface="Times New Roman"/>
                        <a:cs typeface="Times New Roman"/>
                        <a:sym typeface="Times New Roman"/>
                      </a:endParaRPr>
                    </a:p>
                  </a:txBody>
                  <a:tcPr marT="12200" marB="12200" marR="24375" marL="24375"/>
                </a:tc>
              </a:tr>
              <a:tr h="1201625">
                <a:tc>
                  <a:txBody>
                    <a:bodyPr/>
                    <a:lstStyle/>
                    <a:p>
                      <a:pPr indent="0" lvl="0" marL="0" marR="0" rtl="0" algn="just">
                        <a:lnSpc>
                          <a:spcPct val="107000"/>
                        </a:lnSpc>
                        <a:spcBef>
                          <a:spcPts val="0"/>
                        </a:spcBef>
                        <a:spcAft>
                          <a:spcPts val="0"/>
                        </a:spcAft>
                        <a:buClr>
                          <a:srgbClr val="000000"/>
                        </a:buClr>
                        <a:buSzPts val="700"/>
                        <a:buFont typeface="Arial"/>
                        <a:buNone/>
                      </a:pPr>
                      <a:r>
                        <a:rPr lang="en-IN" sz="700" u="none" cap="none" strike="noStrike"/>
                        <a:t>PAPER 1: </a:t>
                      </a:r>
                      <a:r>
                        <a:rPr lang="en-IN" sz="800" u="none" cap="none" strike="noStrike"/>
                        <a:t>http://dx.doi.org/10.3174/ajnr.A7094</a:t>
                      </a:r>
                      <a:endParaRPr sz="700" u="none" cap="none" strike="noStrike"/>
                    </a:p>
                    <a:p>
                      <a:pPr indent="-171450" lvl="0" marL="171450" marR="0" rtl="0" algn="l">
                        <a:lnSpc>
                          <a:spcPct val="100000"/>
                        </a:lnSpc>
                        <a:spcBef>
                          <a:spcPts val="800"/>
                        </a:spcBef>
                        <a:spcAft>
                          <a:spcPts val="0"/>
                        </a:spcAft>
                        <a:buClr>
                          <a:srgbClr val="000000"/>
                        </a:buClr>
                        <a:buSzPts val="900"/>
                        <a:buFont typeface="Arial"/>
                        <a:buChar char="•"/>
                      </a:pPr>
                      <a:r>
                        <a:rPr b="0" lang="en-IN" sz="900" u="none" cap="none" strike="noStrike">
                          <a:solidFill>
                            <a:schemeClr val="dk1"/>
                          </a:solidFill>
                        </a:rPr>
                        <a:t>Juan Small</a:t>
                      </a:r>
                      <a:endParaRPr sz="1400" u="none" cap="none" strike="noStrike"/>
                    </a:p>
                    <a:p>
                      <a:pPr indent="-171450" lvl="0" marL="171450" marR="0" rtl="0" algn="l">
                        <a:lnSpc>
                          <a:spcPct val="100000"/>
                        </a:lnSpc>
                        <a:spcBef>
                          <a:spcPts val="0"/>
                        </a:spcBef>
                        <a:spcAft>
                          <a:spcPts val="0"/>
                        </a:spcAft>
                        <a:buClr>
                          <a:srgbClr val="000000"/>
                        </a:buClr>
                        <a:buSzPts val="900"/>
                        <a:buFont typeface="Arial"/>
                        <a:buChar char="•"/>
                      </a:pPr>
                      <a:r>
                        <a:rPr b="0" lang="en-IN" sz="900" u="none" cap="none" strike="noStrike">
                          <a:solidFill>
                            <a:schemeClr val="dk1"/>
                          </a:solidFill>
                        </a:rPr>
                        <a:t>Polina Osler</a:t>
                      </a:r>
                      <a:endParaRPr sz="1400" u="none" cap="none" strike="noStrike"/>
                    </a:p>
                    <a:p>
                      <a:pPr indent="-171450" lvl="0" marL="171450" marR="0" rtl="0" algn="l">
                        <a:lnSpc>
                          <a:spcPct val="100000"/>
                        </a:lnSpc>
                        <a:spcBef>
                          <a:spcPts val="0"/>
                        </a:spcBef>
                        <a:spcAft>
                          <a:spcPts val="0"/>
                        </a:spcAft>
                        <a:buClr>
                          <a:srgbClr val="000000"/>
                        </a:buClr>
                        <a:buSzPts val="900"/>
                        <a:buFont typeface="Arial"/>
                        <a:buChar char="•"/>
                      </a:pPr>
                      <a:r>
                        <a:rPr b="0" lang="en-IN" sz="900" u="none" cap="none" strike="noStrike">
                          <a:solidFill>
                            <a:schemeClr val="dk1"/>
                          </a:solidFill>
                        </a:rPr>
                        <a:t>Aaron Paul</a:t>
                      </a:r>
                      <a:endParaRPr sz="1400" u="none" cap="none" strike="noStrike"/>
                    </a:p>
                    <a:p>
                      <a:pPr indent="-171450" lvl="0" marL="171450" marR="0" rtl="0" algn="l">
                        <a:lnSpc>
                          <a:spcPct val="100000"/>
                        </a:lnSpc>
                        <a:spcBef>
                          <a:spcPts val="0"/>
                        </a:spcBef>
                        <a:spcAft>
                          <a:spcPts val="0"/>
                        </a:spcAft>
                        <a:buClr>
                          <a:srgbClr val="000000"/>
                        </a:buClr>
                        <a:buSzPts val="900"/>
                        <a:buFont typeface="Arial"/>
                        <a:buChar char="•"/>
                      </a:pPr>
                      <a:r>
                        <a:rPr b="0" lang="en-IN" sz="900" u="none" cap="none" strike="noStrike">
                          <a:solidFill>
                            <a:schemeClr val="dk1"/>
                          </a:solidFill>
                        </a:rPr>
                        <a:t>Mara Kunst</a:t>
                      </a:r>
                      <a:endParaRPr sz="1400" u="none" cap="none" strike="noStrike"/>
                    </a:p>
                    <a:p>
                      <a:pPr indent="0" lvl="0" marL="0" marR="0" rtl="0" algn="l">
                        <a:lnSpc>
                          <a:spcPct val="100000"/>
                        </a:lnSpc>
                        <a:spcBef>
                          <a:spcPts val="0"/>
                        </a:spcBef>
                        <a:spcAft>
                          <a:spcPts val="0"/>
                        </a:spcAft>
                        <a:buClr>
                          <a:srgbClr val="000000"/>
                        </a:buClr>
                        <a:buSzPts val="700"/>
                        <a:buFont typeface="Arial"/>
                        <a:buNone/>
                      </a:pPr>
                      <a:r>
                        <a:t/>
                      </a:r>
                      <a:endParaRPr sz="700" u="none" cap="none" strike="noStrike"/>
                    </a:p>
                    <a:p>
                      <a:pPr indent="0" lvl="0" marL="0" marR="0" rtl="0" algn="just">
                        <a:lnSpc>
                          <a:spcPct val="107000"/>
                        </a:lnSpc>
                        <a:spcBef>
                          <a:spcPts val="0"/>
                        </a:spcBef>
                        <a:spcAft>
                          <a:spcPts val="0"/>
                        </a:spcAft>
                        <a:buClr>
                          <a:srgbClr val="000000"/>
                        </a:buClr>
                        <a:buSzPts val="800"/>
                        <a:buFont typeface="Arial"/>
                        <a:buNone/>
                      </a:pPr>
                      <a:r>
                        <a:rPr baseline="-25000" lang="en-IN" sz="800" u="none" cap="none" strike="noStrike"/>
                        <a:t>      </a:t>
                      </a:r>
                      <a:r>
                        <a:rPr lang="en-IN" sz="800" u="none" cap="none" strike="noStrike"/>
                        <a:t>Published</a:t>
                      </a:r>
                      <a:r>
                        <a:rPr baseline="-25000" lang="en-IN" sz="800" u="none" cap="none" strike="noStrike"/>
                        <a:t>: </a:t>
                      </a:r>
                      <a:r>
                        <a:rPr lang="en-IN" sz="900" u="none" cap="none" strike="noStrike"/>
                        <a:t>July 2021</a:t>
                      </a:r>
                      <a:endParaRPr sz="700" u="none" cap="none" strike="noStrike">
                        <a:latin typeface="Times New Roman"/>
                        <a:ea typeface="Times New Roman"/>
                        <a:cs typeface="Times New Roman"/>
                        <a:sym typeface="Times New Roman"/>
                      </a:endParaRPr>
                    </a:p>
                  </a:txBody>
                  <a:tcPr marT="12200" marB="12200" marR="24375" marL="24375"/>
                </a:tc>
                <a:tc>
                  <a:txBody>
                    <a:bodyPr/>
                    <a:lstStyle/>
                    <a:p>
                      <a:pPr indent="0" lvl="0" marL="0" marR="0" rtl="0" algn="just">
                        <a:lnSpc>
                          <a:spcPct val="107000"/>
                        </a:lnSpc>
                        <a:spcBef>
                          <a:spcPts val="0"/>
                        </a:spcBef>
                        <a:spcAft>
                          <a:spcPts val="0"/>
                        </a:spcAft>
                        <a:buClr>
                          <a:srgbClr val="000000"/>
                        </a:buClr>
                        <a:buSzPts val="900"/>
                        <a:buFont typeface="Arial"/>
                        <a:buNone/>
                      </a:pPr>
                      <a:r>
                        <a:rPr lang="en-IN" sz="900" u="none" cap="none" strike="noStrike"/>
                        <a:t>CT Cervical Spine Fracture Detection Using a Convolutional Neural Network</a:t>
                      </a:r>
                      <a:endParaRPr sz="700" u="none" cap="none" strike="noStrike">
                        <a:latin typeface="Times New Roman"/>
                        <a:ea typeface="Times New Roman"/>
                        <a:cs typeface="Times New Roman"/>
                        <a:sym typeface="Times New Roman"/>
                      </a:endParaRPr>
                    </a:p>
                  </a:txBody>
                  <a:tcPr marT="12200" marB="12200" marR="24375" marL="24375"/>
                </a:tc>
                <a:tc>
                  <a:txBody>
                    <a:bodyPr/>
                    <a:lstStyle/>
                    <a:p>
                      <a:pPr indent="-342900" lvl="0" marL="342900" marR="0" rtl="0" algn="just">
                        <a:lnSpc>
                          <a:spcPct val="107000"/>
                        </a:lnSpc>
                        <a:spcBef>
                          <a:spcPts val="0"/>
                        </a:spcBef>
                        <a:spcAft>
                          <a:spcPts val="0"/>
                        </a:spcAft>
                        <a:buClr>
                          <a:srgbClr val="000000"/>
                        </a:buClr>
                        <a:buSzPts val="1000"/>
                        <a:buFont typeface="Arial"/>
                        <a:buChar char="•"/>
                      </a:pPr>
                      <a:r>
                        <a:rPr lang="en-IN" sz="1000" u="none" cap="none" strike="noStrike"/>
                        <a:t>Machine Learning</a:t>
                      </a:r>
                      <a:endParaRPr sz="1400" u="none" cap="none" strike="noStrike"/>
                    </a:p>
                    <a:p>
                      <a:pPr indent="-342900" lvl="0" marL="342900" marR="0" rtl="0" algn="just">
                        <a:lnSpc>
                          <a:spcPct val="107000"/>
                        </a:lnSpc>
                        <a:spcBef>
                          <a:spcPts val="800"/>
                        </a:spcBef>
                        <a:spcAft>
                          <a:spcPts val="0"/>
                        </a:spcAft>
                        <a:buClr>
                          <a:srgbClr val="000000"/>
                        </a:buClr>
                        <a:buSzPts val="1000"/>
                        <a:buFont typeface="Arial"/>
                        <a:buChar char="•"/>
                      </a:pPr>
                      <a:r>
                        <a:rPr lang="en-IN" sz="1000" u="none" cap="none" strike="noStrike"/>
                        <a:t>Deep Learning</a:t>
                      </a:r>
                      <a:endParaRPr sz="1400" u="none" cap="none" strike="noStrike"/>
                    </a:p>
                    <a:p>
                      <a:pPr indent="-342900" lvl="0" marL="342900" marR="0" rtl="0" algn="just">
                        <a:lnSpc>
                          <a:spcPct val="107000"/>
                        </a:lnSpc>
                        <a:spcBef>
                          <a:spcPts val="800"/>
                        </a:spcBef>
                        <a:spcAft>
                          <a:spcPts val="0"/>
                        </a:spcAft>
                        <a:buClr>
                          <a:srgbClr val="000000"/>
                        </a:buClr>
                        <a:buSzPts val="1000"/>
                        <a:buFont typeface="Arial"/>
                        <a:buChar char="•"/>
                      </a:pPr>
                      <a:r>
                        <a:rPr lang="en-IN" sz="1000" u="none" cap="none" strike="noStrike"/>
                        <a:t>Convolutional Neural Network (CNN)</a:t>
                      </a:r>
                      <a:endParaRPr sz="900" u="none" cap="none" strike="noStrike">
                        <a:latin typeface="Times New Roman"/>
                        <a:ea typeface="Times New Roman"/>
                        <a:cs typeface="Times New Roman"/>
                        <a:sym typeface="Times New Roman"/>
                      </a:endParaRPr>
                    </a:p>
                  </a:txBody>
                  <a:tcPr marT="12200" marB="12200" marR="24375" marL="24375"/>
                </a:tc>
                <a:tc>
                  <a:txBody>
                    <a:bodyPr/>
                    <a:lstStyle/>
                    <a:p>
                      <a:pPr indent="0" lvl="0" marL="0" marR="0" rtl="0" algn="just">
                        <a:lnSpc>
                          <a:spcPct val="107000"/>
                        </a:lnSpc>
                        <a:spcBef>
                          <a:spcPts val="0"/>
                        </a:spcBef>
                        <a:spcAft>
                          <a:spcPts val="0"/>
                        </a:spcAft>
                        <a:buClr>
                          <a:srgbClr val="000000"/>
                        </a:buClr>
                        <a:buSzPts val="900"/>
                        <a:buFont typeface="Arial"/>
                        <a:buNone/>
                      </a:pPr>
                      <a:r>
                        <a:rPr lang="en-IN" sz="900" u="none" cap="none" strike="noStrike"/>
                        <a:t>The sensitivity of the CNN (79%) is lower than that of the radiologists (93%). CNN output should therefore be appraised after the radiologist’s imaging review.</a:t>
                      </a:r>
                      <a:endParaRPr sz="700" u="none" cap="none" strike="noStrike">
                        <a:latin typeface="Times New Roman"/>
                        <a:ea typeface="Times New Roman"/>
                        <a:cs typeface="Times New Roman"/>
                        <a:sym typeface="Times New Roman"/>
                      </a:endParaRPr>
                    </a:p>
                  </a:txBody>
                  <a:tcPr marT="12200" marB="12200" marR="24375" marL="24375"/>
                </a:tc>
              </a:tr>
              <a:tr h="1266725">
                <a:tc>
                  <a:txBody>
                    <a:bodyPr/>
                    <a:lstStyle/>
                    <a:p>
                      <a:pPr indent="0" lvl="0" marL="0" marR="0" rtl="0" algn="l">
                        <a:lnSpc>
                          <a:spcPct val="150000"/>
                        </a:lnSpc>
                        <a:spcBef>
                          <a:spcPts val="0"/>
                        </a:spcBef>
                        <a:spcAft>
                          <a:spcPts val="0"/>
                        </a:spcAft>
                        <a:buClr>
                          <a:srgbClr val="000000"/>
                        </a:buClr>
                        <a:buSzPts val="700"/>
                        <a:buFont typeface="Arial"/>
                        <a:buNone/>
                      </a:pPr>
                      <a:r>
                        <a:rPr lang="en-IN" sz="700" u="none" cap="none" strike="noStrike"/>
                        <a:t>PAPER 2: </a:t>
                      </a:r>
                      <a:r>
                        <a:rPr lang="en-IN" sz="800" u="none" cap="none" strike="noStrike"/>
                        <a:t>https://www.researchgate.net/publication/344894435</a:t>
                      </a:r>
                      <a:endParaRPr sz="1400" u="none" cap="none" strike="noStrike"/>
                    </a:p>
                    <a:p>
                      <a:pPr indent="-171450" lvl="0" marL="171450" marR="0" rtl="0" algn="l">
                        <a:lnSpc>
                          <a:spcPct val="100000"/>
                        </a:lnSpc>
                        <a:spcBef>
                          <a:spcPts val="800"/>
                        </a:spcBef>
                        <a:spcAft>
                          <a:spcPts val="0"/>
                        </a:spcAft>
                        <a:buClr>
                          <a:srgbClr val="000000"/>
                        </a:buClr>
                        <a:buSzPts val="900"/>
                        <a:buFont typeface="Arial"/>
                        <a:buChar char="•"/>
                      </a:pPr>
                      <a:r>
                        <a:rPr b="0" lang="en-IN" sz="900" u="none" cap="none" strike="noStrike">
                          <a:solidFill>
                            <a:schemeClr val="dk1"/>
                          </a:solidFill>
                        </a:rPr>
                        <a:t>Edward Ho</a:t>
                      </a:r>
                      <a:endParaRPr sz="900" u="none" cap="none" strike="noStrike"/>
                    </a:p>
                    <a:p>
                      <a:pPr indent="-171450" lvl="0" marL="171450" marR="0" rtl="0" algn="l">
                        <a:lnSpc>
                          <a:spcPct val="100000"/>
                        </a:lnSpc>
                        <a:spcBef>
                          <a:spcPts val="0"/>
                        </a:spcBef>
                        <a:spcAft>
                          <a:spcPts val="0"/>
                        </a:spcAft>
                        <a:buClr>
                          <a:srgbClr val="000000"/>
                        </a:buClr>
                        <a:buSzPts val="900"/>
                        <a:buFont typeface="Arial"/>
                        <a:buChar char="•"/>
                      </a:pPr>
                      <a:r>
                        <a:rPr lang="en-IN" sz="900" u="none" cap="none" strike="noStrike"/>
                        <a:t>Suradech Suthiphosuwan</a:t>
                      </a:r>
                      <a:endParaRPr sz="1400" u="none" cap="none" strike="noStrike"/>
                    </a:p>
                    <a:p>
                      <a:pPr indent="-171450" lvl="0" marL="171450" marR="0" rtl="0" algn="l">
                        <a:lnSpc>
                          <a:spcPct val="100000"/>
                        </a:lnSpc>
                        <a:spcBef>
                          <a:spcPts val="0"/>
                        </a:spcBef>
                        <a:spcAft>
                          <a:spcPts val="0"/>
                        </a:spcAft>
                        <a:buClr>
                          <a:srgbClr val="000000"/>
                        </a:buClr>
                        <a:buSzPts val="900"/>
                        <a:buFont typeface="Arial"/>
                        <a:buChar char="•"/>
                      </a:pPr>
                      <a:r>
                        <a:rPr lang="en-IN" sz="900" u="none" cap="none" strike="noStrike"/>
                        <a:t>Priscila Crivellaro</a:t>
                      </a:r>
                      <a:endParaRPr b="0" sz="900" u="none" cap="none" strike="noStrike">
                        <a:solidFill>
                          <a:schemeClr val="dk1"/>
                        </a:solidFill>
                      </a:endParaRPr>
                    </a:p>
                    <a:p>
                      <a:pPr indent="0" lvl="0" marL="0" marR="0" rtl="0" algn="l">
                        <a:lnSpc>
                          <a:spcPct val="100000"/>
                        </a:lnSpc>
                        <a:spcBef>
                          <a:spcPts val="0"/>
                        </a:spcBef>
                        <a:spcAft>
                          <a:spcPts val="0"/>
                        </a:spcAft>
                        <a:buClr>
                          <a:srgbClr val="000000"/>
                        </a:buClr>
                        <a:buSzPts val="900"/>
                        <a:buFont typeface="Arial"/>
                        <a:buNone/>
                      </a:pPr>
                      <a:br>
                        <a:rPr lang="en-IN" sz="900" u="none" cap="none" strike="noStrike"/>
                      </a:br>
                      <a:r>
                        <a:rPr lang="en-IN" sz="800" u="none" cap="none" strike="noStrike"/>
                        <a:t>    PUBLISHED: </a:t>
                      </a:r>
                      <a:r>
                        <a:rPr lang="en-IN" sz="900" u="none" cap="none" strike="noStrike"/>
                        <a:t>20 April 2021.</a:t>
                      </a:r>
                      <a:endParaRPr sz="700" u="none" cap="none" strike="noStrike">
                        <a:latin typeface="Times New Roman"/>
                        <a:ea typeface="Times New Roman"/>
                        <a:cs typeface="Times New Roman"/>
                        <a:sym typeface="Times New Roman"/>
                      </a:endParaRPr>
                    </a:p>
                  </a:txBody>
                  <a:tcPr marT="12200" marB="12200" marR="24375" marL="24375"/>
                </a:tc>
                <a:tc>
                  <a:txBody>
                    <a:bodyPr/>
                    <a:lstStyle/>
                    <a:p>
                      <a:pPr indent="0" lvl="0" marL="0" marR="0" rtl="0" algn="just">
                        <a:lnSpc>
                          <a:spcPct val="100000"/>
                        </a:lnSpc>
                        <a:spcBef>
                          <a:spcPts val="0"/>
                        </a:spcBef>
                        <a:spcAft>
                          <a:spcPts val="0"/>
                        </a:spcAft>
                        <a:buClr>
                          <a:srgbClr val="000000"/>
                        </a:buClr>
                        <a:buSzPts val="900"/>
                        <a:buFont typeface="Arial"/>
                        <a:buNone/>
                      </a:pPr>
                      <a:r>
                        <a:rPr b="0" lang="en-IN" sz="900" u="none" cap="none" strike="noStrike">
                          <a:solidFill>
                            <a:schemeClr val="dk1"/>
                          </a:solidFill>
                        </a:rPr>
                        <a:t>Deep Sequential Learning for Cervical Spine Fracture Detection on Computed Tomography Imaging</a:t>
                      </a:r>
                      <a:endParaRPr b="0" i="0" sz="900" u="none" cap="none" strike="noStrike">
                        <a:solidFill>
                          <a:schemeClr val="dk1"/>
                        </a:solidFill>
                        <a:latin typeface="Times New Roman"/>
                        <a:ea typeface="Times New Roman"/>
                        <a:cs typeface="Times New Roman"/>
                        <a:sym typeface="Times New Roman"/>
                      </a:endParaRPr>
                    </a:p>
                  </a:txBody>
                  <a:tcPr marT="12200" marB="12200" marR="24375" marL="24375"/>
                </a:tc>
                <a:tc>
                  <a:txBody>
                    <a:bodyPr/>
                    <a:lstStyle/>
                    <a:p>
                      <a:pPr indent="-342900" lvl="0" marL="342900" marR="0" rtl="0" algn="just">
                        <a:lnSpc>
                          <a:spcPct val="107000"/>
                        </a:lnSpc>
                        <a:spcBef>
                          <a:spcPts val="0"/>
                        </a:spcBef>
                        <a:spcAft>
                          <a:spcPts val="0"/>
                        </a:spcAft>
                        <a:buClr>
                          <a:srgbClr val="000000"/>
                        </a:buClr>
                        <a:buSzPts val="800"/>
                        <a:buFont typeface="Arial"/>
                        <a:buChar char="•"/>
                      </a:pPr>
                      <a:r>
                        <a:rPr lang="en-IN" sz="800" u="none" cap="none" strike="noStrike"/>
                        <a:t>Machine Learning</a:t>
                      </a:r>
                      <a:endParaRPr sz="800" u="none" cap="none" strike="noStrike"/>
                    </a:p>
                    <a:p>
                      <a:pPr indent="-342900" lvl="0" marL="342900" marR="0" rtl="0" algn="just">
                        <a:lnSpc>
                          <a:spcPct val="107000"/>
                        </a:lnSpc>
                        <a:spcBef>
                          <a:spcPts val="800"/>
                        </a:spcBef>
                        <a:spcAft>
                          <a:spcPts val="0"/>
                        </a:spcAft>
                        <a:buClr>
                          <a:srgbClr val="000000"/>
                        </a:buClr>
                        <a:buSzPts val="800"/>
                        <a:buFont typeface="Arial"/>
                        <a:buChar char="•"/>
                      </a:pPr>
                      <a:r>
                        <a:rPr lang="en-IN" sz="800" u="none" cap="none" strike="noStrike"/>
                        <a:t>Deep Learning </a:t>
                      </a:r>
                      <a:endParaRPr sz="1400" u="none" cap="none" strike="noStrike"/>
                    </a:p>
                    <a:p>
                      <a:pPr indent="-342900" lvl="0" marL="342900" marR="0" rtl="0" algn="just">
                        <a:lnSpc>
                          <a:spcPct val="107000"/>
                        </a:lnSpc>
                        <a:spcBef>
                          <a:spcPts val="800"/>
                        </a:spcBef>
                        <a:spcAft>
                          <a:spcPts val="0"/>
                        </a:spcAft>
                        <a:buClr>
                          <a:srgbClr val="000000"/>
                        </a:buClr>
                        <a:buSzPts val="900"/>
                        <a:buFont typeface="Arial"/>
                        <a:buChar char="•"/>
                      </a:pPr>
                      <a:r>
                        <a:rPr lang="en-IN" sz="900" u="none" cap="none" strike="noStrike"/>
                        <a:t>ResNet-50</a:t>
                      </a:r>
                      <a:endParaRPr sz="700" u="none" cap="none" strike="noStrike"/>
                    </a:p>
                    <a:p>
                      <a:pPr indent="-342900" lvl="0" marL="342900" marR="0" rtl="0" algn="just">
                        <a:lnSpc>
                          <a:spcPct val="107000"/>
                        </a:lnSpc>
                        <a:spcBef>
                          <a:spcPts val="800"/>
                        </a:spcBef>
                        <a:spcAft>
                          <a:spcPts val="0"/>
                        </a:spcAft>
                        <a:buClr>
                          <a:srgbClr val="000000"/>
                        </a:buClr>
                        <a:buSzPts val="900"/>
                        <a:buFont typeface="Arial"/>
                        <a:buChar char="•"/>
                      </a:pPr>
                      <a:r>
                        <a:rPr lang="en-IN" sz="900" u="none" cap="none" strike="noStrike"/>
                        <a:t>ResNet-101</a:t>
                      </a:r>
                      <a:endParaRPr sz="1400" u="none" cap="none" strike="noStrike"/>
                    </a:p>
                    <a:p>
                      <a:pPr indent="-342900" lvl="0" marL="342900" marR="0" rtl="0" algn="just">
                        <a:lnSpc>
                          <a:spcPct val="107000"/>
                        </a:lnSpc>
                        <a:spcBef>
                          <a:spcPts val="800"/>
                        </a:spcBef>
                        <a:spcAft>
                          <a:spcPts val="0"/>
                        </a:spcAft>
                        <a:buClr>
                          <a:srgbClr val="000000"/>
                        </a:buClr>
                        <a:buSzPts val="900"/>
                        <a:buFont typeface="Arial"/>
                        <a:buChar char="•"/>
                      </a:pPr>
                      <a:r>
                        <a:rPr lang="en-IN" sz="900" u="none" cap="none" strike="noStrike"/>
                        <a:t>Deep Convolutional Neural Network (DCNN)</a:t>
                      </a:r>
                      <a:endParaRPr sz="1400" u="none" cap="none" strike="noStrike"/>
                    </a:p>
                    <a:p>
                      <a:pPr indent="-342900" lvl="0" marL="342900" marR="0" rtl="0" algn="just">
                        <a:lnSpc>
                          <a:spcPct val="107000"/>
                        </a:lnSpc>
                        <a:spcBef>
                          <a:spcPts val="800"/>
                        </a:spcBef>
                        <a:spcAft>
                          <a:spcPts val="0"/>
                        </a:spcAft>
                        <a:buClr>
                          <a:srgbClr val="000000"/>
                        </a:buClr>
                        <a:buSzPts val="900"/>
                        <a:buFont typeface="Arial"/>
                        <a:buChar char="•"/>
                      </a:pPr>
                      <a:r>
                        <a:rPr lang="en-IN" sz="900" u="none" cap="none" strike="noStrike"/>
                        <a:t>BLSTM </a:t>
                      </a:r>
                      <a:endParaRPr sz="600" u="none" cap="none" strike="noStrike">
                        <a:latin typeface="Times New Roman"/>
                        <a:ea typeface="Times New Roman"/>
                        <a:cs typeface="Times New Roman"/>
                        <a:sym typeface="Times New Roman"/>
                      </a:endParaRPr>
                    </a:p>
                  </a:txBody>
                  <a:tcPr marT="12200" marB="12200" marR="24375" marL="24375"/>
                </a:tc>
                <a:tc>
                  <a:txBody>
                    <a:bodyPr/>
                    <a:lstStyle/>
                    <a:p>
                      <a:pPr indent="0" lvl="0" marL="0" marR="0" rtl="0" algn="just">
                        <a:lnSpc>
                          <a:spcPct val="107000"/>
                        </a:lnSpc>
                        <a:spcBef>
                          <a:spcPts val="0"/>
                        </a:spcBef>
                        <a:spcAft>
                          <a:spcPts val="0"/>
                        </a:spcAft>
                        <a:buClr>
                          <a:srgbClr val="000000"/>
                        </a:buClr>
                        <a:buSzPts val="900"/>
                        <a:buFont typeface="Arial"/>
                        <a:buNone/>
                      </a:pPr>
                      <a:r>
                        <a:rPr lang="en-IN" sz="900" u="none" cap="none" strike="noStrike"/>
                        <a:t>The results show 80.01% and 77.61% classification accuracy for the imbalanced and balanced datasets. The accuracy is approximately 71% for the balanced dataset and it is less dependent on the number of LSTM units.</a:t>
                      </a:r>
                      <a:endParaRPr sz="700" u="none" cap="none" strike="noStrike">
                        <a:latin typeface="Times New Roman"/>
                        <a:ea typeface="Times New Roman"/>
                        <a:cs typeface="Times New Roman"/>
                        <a:sym typeface="Times New Roman"/>
                      </a:endParaRPr>
                    </a:p>
                  </a:txBody>
                  <a:tcPr marT="12200" marB="12200" marR="24375" marL="24375"/>
                </a:tc>
              </a:tr>
              <a:tr h="1216350">
                <a:tc>
                  <a:txBody>
                    <a:bodyPr/>
                    <a:lstStyle/>
                    <a:p>
                      <a:pPr indent="0" lvl="0" marL="0" marR="0" rtl="0" algn="just">
                        <a:lnSpc>
                          <a:spcPct val="107000"/>
                        </a:lnSpc>
                        <a:spcBef>
                          <a:spcPts val="0"/>
                        </a:spcBef>
                        <a:spcAft>
                          <a:spcPts val="0"/>
                        </a:spcAft>
                        <a:buClr>
                          <a:srgbClr val="000000"/>
                        </a:buClr>
                        <a:buSzPts val="700"/>
                        <a:buFont typeface="Arial"/>
                        <a:buNone/>
                      </a:pPr>
                      <a:r>
                        <a:rPr lang="en-IN" sz="700" u="none" cap="none" strike="noStrike"/>
                        <a:t>PAPER 3: </a:t>
                      </a:r>
                      <a:endParaRPr sz="1400" u="none" cap="none" strike="noStrike"/>
                    </a:p>
                    <a:p>
                      <a:pPr indent="-171450" lvl="0" marL="171450" marR="0" rtl="0" algn="l">
                        <a:lnSpc>
                          <a:spcPct val="100000"/>
                        </a:lnSpc>
                        <a:spcBef>
                          <a:spcPts val="800"/>
                        </a:spcBef>
                        <a:spcAft>
                          <a:spcPts val="0"/>
                        </a:spcAft>
                        <a:buClr>
                          <a:srgbClr val="000000"/>
                        </a:buClr>
                        <a:buSzPts val="900"/>
                        <a:buFont typeface="Arial"/>
                        <a:buChar char="•"/>
                      </a:pPr>
                      <a:r>
                        <a:rPr lang="en-IN" sz="900" u="none" cap="none" strike="noStrike"/>
                        <a:t>Sung Hye Kong</a:t>
                      </a:r>
                      <a:endParaRPr sz="1400" u="none" cap="none" strike="noStrike"/>
                    </a:p>
                    <a:p>
                      <a:pPr indent="-171450" lvl="0" marL="171450" marR="0" rtl="0" algn="l">
                        <a:lnSpc>
                          <a:spcPct val="100000"/>
                        </a:lnSpc>
                        <a:spcBef>
                          <a:spcPts val="800"/>
                        </a:spcBef>
                        <a:spcAft>
                          <a:spcPts val="0"/>
                        </a:spcAft>
                        <a:buClr>
                          <a:srgbClr val="000000"/>
                        </a:buClr>
                        <a:buSzPts val="900"/>
                        <a:buFont typeface="Arial"/>
                        <a:buChar char="•"/>
                      </a:pPr>
                      <a:r>
                        <a:rPr lang="en-IN" sz="900" u="none" cap="none" strike="noStrike"/>
                        <a:t>Jae-Won Lee</a:t>
                      </a:r>
                      <a:endParaRPr sz="1400" u="none" cap="none" strike="noStrike"/>
                    </a:p>
                    <a:p>
                      <a:pPr indent="-171450" lvl="0" marL="171450" marR="0" rtl="0" algn="l">
                        <a:lnSpc>
                          <a:spcPct val="100000"/>
                        </a:lnSpc>
                        <a:spcBef>
                          <a:spcPts val="800"/>
                        </a:spcBef>
                        <a:spcAft>
                          <a:spcPts val="0"/>
                        </a:spcAft>
                        <a:buClr>
                          <a:srgbClr val="000000"/>
                        </a:buClr>
                        <a:buSzPts val="900"/>
                        <a:buFont typeface="Arial"/>
                        <a:buChar char="•"/>
                      </a:pPr>
                      <a:r>
                        <a:rPr lang="en-IN" sz="900" u="none" cap="none" strike="noStrike"/>
                        <a:t>Byeong Uk Bae</a:t>
                      </a:r>
                      <a:endParaRPr sz="1400" u="none" cap="none" strike="noStrike"/>
                    </a:p>
                    <a:p>
                      <a:pPr indent="-171450" lvl="0" marL="171450" marR="0" rtl="0" algn="l">
                        <a:lnSpc>
                          <a:spcPct val="100000"/>
                        </a:lnSpc>
                        <a:spcBef>
                          <a:spcPts val="800"/>
                        </a:spcBef>
                        <a:spcAft>
                          <a:spcPts val="0"/>
                        </a:spcAft>
                        <a:buClr>
                          <a:srgbClr val="000000"/>
                        </a:buClr>
                        <a:buSzPts val="900"/>
                        <a:buFont typeface="Arial"/>
                        <a:buChar char="•"/>
                      </a:pPr>
                      <a:r>
                        <a:rPr lang="en-IN" sz="900" u="none" cap="none" strike="noStrike"/>
                        <a:t>Jin Kyeong Sung</a:t>
                      </a:r>
                      <a:endParaRPr sz="1400" u="none" cap="none" strike="noStrike"/>
                    </a:p>
                    <a:p>
                      <a:pPr indent="-342900" lvl="0" marL="342900" marR="0" rtl="0" algn="l">
                        <a:lnSpc>
                          <a:spcPct val="107000"/>
                        </a:lnSpc>
                        <a:spcBef>
                          <a:spcPts val="800"/>
                        </a:spcBef>
                        <a:spcAft>
                          <a:spcPts val="0"/>
                        </a:spcAft>
                        <a:buClr>
                          <a:srgbClr val="000000"/>
                        </a:buClr>
                        <a:buSzPts val="800"/>
                        <a:buFont typeface="Arial"/>
                        <a:buChar char="•"/>
                      </a:pPr>
                      <a:r>
                        <a:rPr lang="en-IN" sz="800" u="none" cap="none" strike="noStrike"/>
                        <a:t>   PUBLISHED: </a:t>
                      </a:r>
                      <a:r>
                        <a:rPr lang="en-IN" sz="900" u="none" cap="none" strike="noStrike"/>
                        <a:t>26 May 2022</a:t>
                      </a:r>
                      <a:endParaRPr sz="700" u="none" cap="none" strike="noStrike">
                        <a:latin typeface="Times New Roman"/>
                        <a:ea typeface="Times New Roman"/>
                        <a:cs typeface="Times New Roman"/>
                        <a:sym typeface="Times New Roman"/>
                      </a:endParaRPr>
                    </a:p>
                  </a:txBody>
                  <a:tcPr marT="12200" marB="12200" marR="24375" marL="24375"/>
                </a:tc>
                <a:tc>
                  <a:txBody>
                    <a:bodyPr/>
                    <a:lstStyle/>
                    <a:p>
                      <a:pPr indent="0" lvl="0" marL="0" marR="0" rtl="0" algn="just">
                        <a:lnSpc>
                          <a:spcPct val="107000"/>
                        </a:lnSpc>
                        <a:spcBef>
                          <a:spcPts val="0"/>
                        </a:spcBef>
                        <a:spcAft>
                          <a:spcPts val="0"/>
                        </a:spcAft>
                        <a:buClr>
                          <a:srgbClr val="000000"/>
                        </a:buClr>
                        <a:buSzPts val="900"/>
                        <a:buFont typeface="Arial"/>
                        <a:buNone/>
                      </a:pPr>
                      <a:r>
                        <a:rPr lang="en-IN" sz="900" u="none" cap="none" strike="noStrike"/>
                        <a:t>Development of a Spine X-Ray-Based Fracture Prediction Model Using a Deep Learning Algorithm</a:t>
                      </a:r>
                      <a:endParaRPr sz="700" u="none" cap="none" strike="noStrike">
                        <a:latin typeface="Times New Roman"/>
                        <a:ea typeface="Times New Roman"/>
                        <a:cs typeface="Times New Roman"/>
                        <a:sym typeface="Times New Roman"/>
                      </a:endParaRPr>
                    </a:p>
                  </a:txBody>
                  <a:tcPr marT="12200" marB="12200" marR="24375" marL="24375"/>
                </a:tc>
                <a:tc>
                  <a:txBody>
                    <a:bodyPr/>
                    <a:lstStyle/>
                    <a:p>
                      <a:pPr indent="-342900" lvl="0" marL="342900" marR="0" rtl="0" algn="just">
                        <a:lnSpc>
                          <a:spcPct val="107000"/>
                        </a:lnSpc>
                        <a:spcBef>
                          <a:spcPts val="0"/>
                        </a:spcBef>
                        <a:spcAft>
                          <a:spcPts val="0"/>
                        </a:spcAft>
                        <a:buClr>
                          <a:srgbClr val="000000"/>
                        </a:buClr>
                        <a:buSzPts val="1000"/>
                        <a:buFont typeface="Arial"/>
                        <a:buChar char="•"/>
                      </a:pPr>
                      <a:r>
                        <a:rPr lang="en-IN" sz="1000" u="none" cap="none" strike="noStrike"/>
                        <a:t>Machine Learning</a:t>
                      </a:r>
                      <a:endParaRPr sz="1000" u="none" cap="none" strike="noStrike"/>
                    </a:p>
                    <a:p>
                      <a:pPr indent="-342900" lvl="0" marL="342900" marR="0" rtl="0" algn="just">
                        <a:lnSpc>
                          <a:spcPct val="107000"/>
                        </a:lnSpc>
                        <a:spcBef>
                          <a:spcPts val="800"/>
                        </a:spcBef>
                        <a:spcAft>
                          <a:spcPts val="0"/>
                        </a:spcAft>
                        <a:buClr>
                          <a:srgbClr val="000000"/>
                        </a:buClr>
                        <a:buSzPts val="1000"/>
                        <a:buFont typeface="Arial"/>
                        <a:buChar char="•"/>
                      </a:pPr>
                      <a:r>
                        <a:rPr lang="en-IN" sz="1000" u="none" cap="none" strike="noStrike"/>
                        <a:t>Deep Learning</a:t>
                      </a:r>
                      <a:endParaRPr sz="1400" u="none" cap="none" strike="noStrike"/>
                    </a:p>
                    <a:p>
                      <a:pPr indent="-342900" lvl="0" marL="342900" marR="0" rtl="0" algn="just">
                        <a:lnSpc>
                          <a:spcPct val="107000"/>
                        </a:lnSpc>
                        <a:spcBef>
                          <a:spcPts val="800"/>
                        </a:spcBef>
                        <a:spcAft>
                          <a:spcPts val="0"/>
                        </a:spcAft>
                        <a:buClr>
                          <a:srgbClr val="000000"/>
                        </a:buClr>
                        <a:buSzPts val="1000"/>
                        <a:buFont typeface="Arial"/>
                        <a:buChar char="•"/>
                      </a:pPr>
                      <a:r>
                        <a:rPr lang="en-IN" sz="1000" u="none" cap="none" strike="noStrike"/>
                        <a:t>Convolutional Neural Network</a:t>
                      </a:r>
                      <a:endParaRPr sz="1400" u="none" cap="none" strike="noStrike"/>
                    </a:p>
                    <a:p>
                      <a:pPr indent="-342900" lvl="0" marL="342900" marR="0" rtl="0" algn="just">
                        <a:lnSpc>
                          <a:spcPct val="107000"/>
                        </a:lnSpc>
                        <a:spcBef>
                          <a:spcPts val="800"/>
                        </a:spcBef>
                        <a:spcAft>
                          <a:spcPts val="0"/>
                        </a:spcAft>
                        <a:buClr>
                          <a:srgbClr val="000000"/>
                        </a:buClr>
                        <a:buSzPts val="1000"/>
                        <a:buFont typeface="Arial"/>
                        <a:buChar char="•"/>
                      </a:pPr>
                      <a:r>
                        <a:rPr lang="en-IN" sz="1000" u="none" cap="none" strike="noStrike"/>
                        <a:t>Statistical Analysis</a:t>
                      </a:r>
                      <a:endParaRPr sz="1050" u="none" cap="none" strike="noStrike"/>
                    </a:p>
                    <a:p>
                      <a:pPr indent="-304800" lvl="0" marL="342900" marR="0" rtl="0" algn="just">
                        <a:lnSpc>
                          <a:spcPct val="107000"/>
                        </a:lnSpc>
                        <a:spcBef>
                          <a:spcPts val="800"/>
                        </a:spcBef>
                        <a:spcAft>
                          <a:spcPts val="0"/>
                        </a:spcAft>
                        <a:buClr>
                          <a:srgbClr val="000000"/>
                        </a:buClr>
                        <a:buSzPts val="600"/>
                        <a:buFont typeface="Arial"/>
                        <a:buNone/>
                      </a:pPr>
                      <a:r>
                        <a:t/>
                      </a:r>
                      <a:endParaRPr sz="600" u="none" cap="none" strike="noStrike">
                        <a:latin typeface="Times New Roman"/>
                        <a:ea typeface="Times New Roman"/>
                        <a:cs typeface="Times New Roman"/>
                        <a:sym typeface="Times New Roman"/>
                      </a:endParaRPr>
                    </a:p>
                  </a:txBody>
                  <a:tcPr marT="12200" marB="12200" marR="24375" marL="24375"/>
                </a:tc>
                <a:tc>
                  <a:txBody>
                    <a:bodyPr/>
                    <a:lstStyle/>
                    <a:p>
                      <a:pPr indent="0" lvl="0" marL="0" marR="0" rtl="0" algn="just">
                        <a:lnSpc>
                          <a:spcPct val="107000"/>
                        </a:lnSpc>
                        <a:spcBef>
                          <a:spcPts val="0"/>
                        </a:spcBef>
                        <a:spcAft>
                          <a:spcPts val="0"/>
                        </a:spcAft>
                        <a:buClr>
                          <a:srgbClr val="000000"/>
                        </a:buClr>
                        <a:buSzPts val="900"/>
                        <a:buFont typeface="Arial"/>
                        <a:buNone/>
                      </a:pPr>
                      <a:r>
                        <a:rPr lang="en-IN" sz="900" u="none" cap="none" strike="noStrike"/>
                        <a:t>Trained CNN models with patches from localized and segmented images of vertebrae, achieving an accuracy of 89% to 90%</a:t>
                      </a:r>
                      <a:endParaRPr sz="700" u="none" cap="none" strike="noStrike">
                        <a:latin typeface="Times New Roman"/>
                        <a:ea typeface="Times New Roman"/>
                        <a:cs typeface="Times New Roman"/>
                        <a:sym typeface="Times New Roman"/>
                      </a:endParaRPr>
                    </a:p>
                  </a:txBody>
                  <a:tcPr marT="12200" marB="12200" marR="24375" marL="2437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2023-02-06T17:41:35Z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9FF1BAE81E384688931562C7259FDDBB</vt:lpwstr>
  </property>
  <property fmtid="{D5CDD505-2E9C-101B-9397-08002B2CF9AE}" pid="3" name="KSOProductBuildVer">
    <vt:lpwstr>1033-11.2.0.11388</vt:lpwstr>
  </property>
</Properties>
</file>